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3" r:id="rId2"/>
    <p:sldId id="281" r:id="rId3"/>
    <p:sldId id="299" r:id="rId4"/>
    <p:sldId id="286" r:id="rId5"/>
    <p:sldId id="306" r:id="rId6"/>
    <p:sldId id="302" r:id="rId7"/>
    <p:sldId id="287" r:id="rId8"/>
    <p:sldId id="292" r:id="rId9"/>
    <p:sldId id="297" r:id="rId10"/>
    <p:sldId id="289" r:id="rId11"/>
    <p:sldId id="296" r:id="rId12"/>
    <p:sldId id="303" r:id="rId13"/>
    <p:sldId id="298" r:id="rId14"/>
    <p:sldId id="305" r:id="rId15"/>
    <p:sldId id="304" r:id="rId16"/>
    <p:sldId id="291" r:id="rId17"/>
    <p:sldId id="30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054"/>
    <a:srgbClr val="A4B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77" autoAdjust="0"/>
    <p:restoredTop sz="95116" autoAdjust="0"/>
  </p:normalViewPr>
  <p:slideViewPr>
    <p:cSldViewPr snapToGrid="0">
      <p:cViewPr>
        <p:scale>
          <a:sx n="60" d="100"/>
          <a:sy n="60" d="100"/>
        </p:scale>
        <p:origin x="3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585F0-C235-4AC1-8617-98688AC3A5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3025B-F67D-4DFD-AAC5-0D3B9FEC1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0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3025B-F67D-4DFD-AAC5-0D3B9FEC12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16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3025B-F67D-4DFD-AAC5-0D3B9FEC12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3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3025B-F67D-4DFD-AAC5-0D3B9FEC12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1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3025B-F67D-4DFD-AAC5-0D3B9FEC12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6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4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2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81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884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884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760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691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55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387" y="1304765"/>
            <a:ext cx="4011084" cy="811762"/>
          </a:xfrm>
        </p:spPr>
        <p:txBody>
          <a:bodyPr anchor="b">
            <a:normAutofit/>
          </a:bodyPr>
          <a:lstStyle>
            <a:lvl1pPr algn="ctr">
              <a:lnSpc>
                <a:spcPts val="2700"/>
              </a:lnSpc>
              <a:defRPr sz="2800" b="0">
                <a:solidFill>
                  <a:srgbClr val="1C43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520" y="1304765"/>
            <a:ext cx="6815667" cy="53842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387" y="2224540"/>
            <a:ext cx="4011084" cy="44710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228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00" y="5216426"/>
            <a:ext cx="7315200" cy="46805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1200" y="1544018"/>
            <a:ext cx="7315200" cy="3636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1200" y="568447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791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5808" y="1376772"/>
            <a:ext cx="1097280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387" y="2132856"/>
            <a:ext cx="109728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20777" r="8094" b="28099"/>
          <a:stretch/>
        </p:blipFill>
        <p:spPr>
          <a:xfrm>
            <a:off x="1" y="-10804"/>
            <a:ext cx="12192000" cy="98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97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400" kern="1200">
          <a:solidFill>
            <a:srgbClr val="1C4372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ct val="20000"/>
        </a:spcBef>
        <a:buClr>
          <a:srgbClr val="214F87"/>
        </a:buClr>
        <a:buSzPct val="90000"/>
        <a:buFont typeface="Wingdings" panose="05000000000000000000" pitchFamily="2" charset="2"/>
        <a:buChar char="§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69913" indent="-233363" algn="l" defTabSz="914400" rtl="0" eaLnBrk="1" latinLnBrk="0" hangingPunct="1">
        <a:spcBef>
          <a:spcPct val="20000"/>
        </a:spcBef>
        <a:buClr>
          <a:srgbClr val="FFC000"/>
        </a:buClr>
        <a:buSzPct val="56000"/>
        <a:buFont typeface="Arial" panose="020B0604020202020204" pitchFamily="34" charset="0"/>
        <a:buChar char="►"/>
        <a:defRPr sz="2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4075" indent="-233363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SzPct val="109000"/>
        <a:buFont typeface="Calibri" panose="020F0502020204030204" pitchFamily="34" charset="0"/>
        <a:buChar char="+"/>
        <a:tabLst>
          <a:tab pos="284163" algn="l"/>
        </a:tabLst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47763" indent="-231775" algn="l" defTabSz="914400" rtl="0" eaLnBrk="1" latinLnBrk="0" hangingPunct="1">
        <a:spcBef>
          <a:spcPct val="20000"/>
        </a:spcBef>
        <a:buClr>
          <a:srgbClr val="FFC000"/>
        </a:buClr>
        <a:buFont typeface="Arial" panose="020B0604020202020204" pitchFamily="34" charset="0"/>
        <a:buChar char="»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35100" indent="-228600" algn="l" defTabSz="914400" rtl="0" eaLnBrk="1" latinLnBrk="0" hangingPunct="1">
        <a:spcBef>
          <a:spcPct val="20000"/>
        </a:spcBef>
        <a:buClr>
          <a:srgbClr val="245794"/>
        </a:buClr>
        <a:buSzPct val="88000"/>
        <a:buFont typeface="Arial" panose="020B0604020202020204" pitchFamily="34" charset="0"/>
        <a:buChar char="Ⱶ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511" y="3040929"/>
            <a:ext cx="5480978" cy="37415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32899"/>
            <a:ext cx="10363200" cy="1470025"/>
          </a:xfrm>
        </p:spPr>
        <p:txBody>
          <a:bodyPr/>
          <a:lstStyle/>
          <a:p>
            <a:r>
              <a:rPr lang="en-US" b="1" dirty="0">
                <a:solidFill>
                  <a:srgbClr val="1F497D"/>
                </a:solidFill>
                <a:cs typeface="Calibri"/>
                <a:sym typeface="Calibri"/>
              </a:rPr>
              <a:t>Louisiana Commission on </a:t>
            </a:r>
            <a:br>
              <a:rPr lang="en-US" b="1" dirty="0">
                <a:solidFill>
                  <a:srgbClr val="1F497D"/>
                </a:solidFill>
                <a:cs typeface="Calibri"/>
                <a:sym typeface="Calibri"/>
              </a:rPr>
            </a:br>
            <a:r>
              <a:rPr lang="en-US" b="1" dirty="0">
                <a:solidFill>
                  <a:srgbClr val="1F497D"/>
                </a:solidFill>
                <a:cs typeface="Calibri"/>
                <a:sym typeface="Calibri"/>
              </a:rPr>
              <a:t>School and Nonprofit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6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IV. </a:t>
            </a:r>
            <a:r>
              <a:rPr lang="en-US" sz="3200" b="1" u="sng" dirty="0">
                <a:solidFill>
                  <a:srgbClr val="1F497D"/>
                </a:solidFill>
                <a:cs typeface="Calibri"/>
                <a:sym typeface="Calibri"/>
              </a:rPr>
              <a:t>Updates from LCSS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136" y="2401824"/>
            <a:ext cx="107533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GOHSEP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to </a:t>
            </a:r>
            <a:r>
              <a:rPr lang="en-US" sz="2200" dirty="0" smtClean="0">
                <a:solidFill>
                  <a:schemeClr val="tx2"/>
                </a:solidFill>
              </a:rPr>
              <a:t>provide School Safety and Security Assessment Training yielding </a:t>
            </a:r>
            <a:r>
              <a:rPr lang="en-US" sz="2200" dirty="0" smtClean="0">
                <a:solidFill>
                  <a:schemeClr val="tx2"/>
                </a:solidFill>
              </a:rPr>
              <a:t>Train-the-Trainer certifications for local Sheriffs/Deputies and School Resource Officers.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3 trainings with up to 100 participants each (Lafayette, New Orleans, Shreveport).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Provides resiliency for School Safety Assessments and EOP planning engagement.</a:t>
            </a:r>
          </a:p>
          <a:p>
            <a:pPr lvl="1"/>
            <a:endParaRPr lang="en-US" sz="1600" dirty="0" smtClean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Sheriff’s Association (LSA)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Police Chief’s Association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Louisiana Commission for Law Enforcement (LCLE)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Peace Officer Standards &amp; Training (POST) Council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Association of School Resource Officers (LASRO) support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Louisiana Drug Abuse Resistance Education (DARE) Officers</a:t>
            </a:r>
          </a:p>
          <a:p>
            <a:pPr lvl="1"/>
            <a:endParaRPr lang="en-US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7408" y="1059251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IV</a:t>
            </a:r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. Updates from LCSS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136" y="2401824"/>
            <a:ext cx="107533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tx2"/>
                </a:solidFill>
              </a:rPr>
              <a:t>Planning </a:t>
            </a:r>
            <a:r>
              <a:rPr lang="en-US" sz="2200" b="1" dirty="0" smtClean="0">
                <a:solidFill>
                  <a:schemeClr val="tx2"/>
                </a:solidFill>
              </a:rPr>
              <a:t>for 4</a:t>
            </a:r>
            <a:r>
              <a:rPr lang="en-US" sz="22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2200" b="1" dirty="0" smtClean="0">
                <a:solidFill>
                  <a:schemeClr val="tx2"/>
                </a:solidFill>
              </a:rPr>
              <a:t> Annual School Safety Summit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Structured engagement providing certification for forth coming missions/efforts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Medical Emergency Planning – Cardia Plans, AED &amp; Stop-the-Bleed </a:t>
            </a:r>
            <a:r>
              <a:rPr lang="en-US" sz="2200" dirty="0">
                <a:solidFill>
                  <a:schemeClr val="tx2"/>
                </a:solidFill>
              </a:rPr>
              <a:t>trainings</a:t>
            </a:r>
            <a:r>
              <a:rPr lang="en-US" sz="2200" dirty="0" smtClean="0">
                <a:solidFill>
                  <a:schemeClr val="tx2"/>
                </a:solidFill>
              </a:rPr>
              <a:t>, District Threat Assessment Teams, and other legislative required components.  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Currently working to confirm location and dates.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Looking at two full day in-person summit during the timeframe of July 8</a:t>
            </a:r>
            <a:r>
              <a:rPr lang="en-US" sz="2200" baseline="30000" dirty="0" smtClean="0">
                <a:solidFill>
                  <a:schemeClr val="tx2"/>
                </a:solidFill>
              </a:rPr>
              <a:t>th</a:t>
            </a:r>
            <a:r>
              <a:rPr lang="en-US" sz="2200" dirty="0" smtClean="0">
                <a:solidFill>
                  <a:schemeClr val="tx2"/>
                </a:solidFill>
              </a:rPr>
              <a:t> to July 18</a:t>
            </a:r>
            <a:r>
              <a:rPr lang="en-US" sz="2200" baseline="30000" dirty="0" smtClean="0">
                <a:solidFill>
                  <a:schemeClr val="tx2"/>
                </a:solidFill>
              </a:rPr>
              <a:t>th</a:t>
            </a:r>
            <a:r>
              <a:rPr lang="en-US" sz="2200" dirty="0" smtClean="0">
                <a:solidFill>
                  <a:schemeClr val="tx2"/>
                </a:solidFill>
              </a:rPr>
              <a:t>, 2025.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</a:rPr>
              <a:t>2025 School Safety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1</a:t>
            </a:r>
            <a:r>
              <a:rPr lang="en-US" sz="2200" baseline="30000" dirty="0" smtClean="0">
                <a:solidFill>
                  <a:schemeClr val="tx2"/>
                </a:solidFill>
              </a:rPr>
              <a:t>st</a:t>
            </a:r>
            <a:r>
              <a:rPr lang="en-US" sz="2200" dirty="0" smtClean="0">
                <a:solidFill>
                  <a:schemeClr val="tx2"/>
                </a:solidFill>
              </a:rPr>
              <a:t> Quarter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Updated questions</a:t>
            </a:r>
          </a:p>
          <a:p>
            <a:endParaRPr lang="en-US" sz="2200" b="1" dirty="0" smtClean="0">
              <a:solidFill>
                <a:schemeClr val="tx2"/>
              </a:solidFill>
            </a:endParaRPr>
          </a:p>
          <a:p>
            <a:pPr lvl="1"/>
            <a:endParaRPr lang="en-US" sz="22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8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V. New Business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630241" y="2274503"/>
            <a:ext cx="1075334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Election of New Commission Officers / Discussion of Commission Policies</a:t>
            </a:r>
            <a:endParaRPr lang="en-US" sz="2800" b="1" dirty="0">
              <a:solidFill>
                <a:srgbClr val="1F497D"/>
              </a:solidFill>
              <a:cs typeface="Calibri"/>
              <a:sym typeface="Calibri"/>
            </a:endParaRPr>
          </a:p>
          <a:p>
            <a:endParaRPr lang="en-US" sz="2800" b="1" dirty="0" smtClean="0">
              <a:solidFill>
                <a:srgbClr val="1B3054"/>
              </a:solidFill>
              <a:cs typeface="Calibri"/>
              <a:sym typeface="Calibri"/>
            </a:endParaRPr>
          </a:p>
          <a:p>
            <a:pPr lvl="2"/>
            <a:endParaRPr lang="en-US" sz="2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9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V. New Business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630241" y="2274503"/>
            <a:ext cx="10753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B. Updates from LA-SAFE Fusion Center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V. New Business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630241" y="2274503"/>
            <a:ext cx="10753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F497D"/>
                </a:solidFill>
                <a:cs typeface="Calibri"/>
                <a:sym typeface="Calibri"/>
              </a:rPr>
              <a:t>C</a:t>
            </a:r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. </a:t>
            </a:r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Open for Additional New Business</a:t>
            </a:r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V. New Business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630241" y="2274503"/>
            <a:ext cx="10753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  <a:cs typeface="Calibri"/>
                <a:sym typeface="Calibri"/>
              </a:rPr>
              <a:t>D. Public Comments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7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>
                <a:solidFill>
                  <a:srgbClr val="1F497D"/>
                </a:solidFill>
                <a:cs typeface="Calibri"/>
                <a:sym typeface="Calibri"/>
              </a:rPr>
              <a:t>E</a:t>
            </a:r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. Next Commission Meeting Date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707136" y="2401824"/>
            <a:ext cx="107533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Date Proposals: 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March 2025: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2"/>
                </a:solidFill>
              </a:rPr>
              <a:t>10th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2"/>
                </a:solidFill>
              </a:rPr>
              <a:t>17th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chemeClr val="tx2"/>
                </a:solidFill>
              </a:rPr>
              <a:t>24th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70993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VI. Adjournment</a:t>
            </a:r>
            <a:endParaRPr lang="en-US" sz="32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3971809" y="3290500"/>
            <a:ext cx="42933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1F497D"/>
                </a:solidFill>
                <a:cs typeface="Calibri"/>
                <a:sym typeface="Calibri"/>
              </a:rPr>
              <a:t>Thank you </a:t>
            </a:r>
            <a:endParaRPr lang="en-US" sz="7200" b="1" dirty="0" smtClean="0">
              <a:solidFill>
                <a:schemeClr val="tx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4"/>
          <p:cNvSpPr txBox="1">
            <a:spLocks/>
          </p:cNvSpPr>
          <p:nvPr/>
        </p:nvSpPr>
        <p:spPr>
          <a:xfrm>
            <a:off x="593263" y="1285853"/>
            <a:ext cx="11050438" cy="7167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rgbClr val="1C437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Agenda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632624" y="2622432"/>
            <a:ext cx="6823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Call to Order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Roll Call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Adoption of the Agenda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Old Business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New Business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Adjournment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04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378001" y="1221056"/>
            <a:ext cx="11007305" cy="716794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II. Roll Call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37205" y="2374917"/>
            <a:ext cx="11221085" cy="3877986"/>
            <a:chOff x="874033" y="2426675"/>
            <a:chExt cx="11221085" cy="3877986"/>
          </a:xfrm>
        </p:grpSpPr>
        <p:sp>
          <p:nvSpPr>
            <p:cNvPr id="4" name="Rectangle 3"/>
            <p:cNvSpPr/>
            <p:nvPr/>
          </p:nvSpPr>
          <p:spPr>
            <a:xfrm>
              <a:off x="6006913" y="3290500"/>
              <a:ext cx="223138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 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006913" y="3290500"/>
              <a:ext cx="223138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 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06913" y="3290500"/>
              <a:ext cx="223138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74033" y="2426675"/>
              <a:ext cx="4891339" cy="3877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Director of GOHSEP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House Homeland Security Chair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Senate Homeland Security Chair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Superintendent of State Police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Sheriff’s Association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Interchurch Conference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LDOE Superintendent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Law Enforcement Commission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School Board Association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Assc. </a:t>
              </a:r>
              <a:r>
                <a:rPr lang="en-US" sz="1900" b="1" dirty="0">
                  <a:solidFill>
                    <a:schemeClr val="tx2"/>
                  </a:solidFill>
                </a:rPr>
                <a:t>o</a:t>
              </a:r>
              <a:r>
                <a:rPr lang="en-US" sz="1900" b="1" dirty="0" smtClean="0">
                  <a:solidFill>
                    <a:schemeClr val="tx2"/>
                  </a:solidFill>
                </a:rPr>
                <a:t>f School Superintendents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Assc. </a:t>
              </a:r>
              <a:r>
                <a:rPr lang="en-US" sz="1900" b="1" dirty="0">
                  <a:solidFill>
                    <a:schemeClr val="tx2"/>
                  </a:solidFill>
                </a:rPr>
                <a:t>o</a:t>
              </a:r>
              <a:r>
                <a:rPr lang="en-US" sz="1900" b="1" dirty="0" smtClean="0">
                  <a:solidFill>
                    <a:schemeClr val="tx2"/>
                  </a:solidFill>
                </a:rPr>
                <a:t>f Public Charter Schools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Chair of Nonpublic School Commission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30051" y="2426676"/>
              <a:ext cx="5865067" cy="3877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Director of an OHSEP (Rural Area)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Director of an OHSEP (Metro Area) 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Association of Chiefs of Police Director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Chapter Emergency Number Association President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State Fire Marshall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Department of Health Secretary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Department of Children &amp; Family Services Secretary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Senate Education Committee Chair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House Education Committee Chair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Association of Educators Teacher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LA Teacher’s Federation Teacher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900" b="1" dirty="0" smtClean="0">
                  <a:solidFill>
                    <a:schemeClr val="tx2"/>
                  </a:solidFill>
                </a:rPr>
                <a:t>Legislative Youth Advisory Council Rep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endParaRPr lang="en-US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573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1811" y="1153384"/>
            <a:ext cx="10753343" cy="716794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III. </a:t>
            </a:r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Adoption of Agenda</a:t>
            </a:r>
            <a:r>
              <a:rPr lang="en-US" sz="3200" b="1" dirty="0" smtClean="0">
                <a:solidFill>
                  <a:srgbClr val="1F497D"/>
                </a:solidFill>
                <a:cs typeface="Calibri"/>
                <a:sym typeface="Calibri"/>
              </a:rPr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32624" y="2622432"/>
            <a:ext cx="6823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Call to Order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Roll Call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Adoption of the Agenda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Old Business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New Business</a:t>
            </a:r>
          </a:p>
          <a:p>
            <a:pPr marL="400050" indent="-400050">
              <a:buFont typeface="+mj-lt"/>
              <a:buAutoNum type="romanUcPeriod"/>
            </a:pPr>
            <a:r>
              <a:rPr lang="en-US" sz="3200" b="1" dirty="0" smtClean="0">
                <a:solidFill>
                  <a:schemeClr val="tx2"/>
                </a:solidFill>
              </a:rPr>
              <a:t>Adjournment</a:t>
            </a:r>
            <a:endParaRPr lang="en-US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6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1811" y="1153384"/>
            <a:ext cx="10753343" cy="716794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IV. Old Business</a:t>
            </a:r>
            <a:r>
              <a:rPr lang="en-US" sz="3200" b="1" dirty="0">
                <a:solidFill>
                  <a:srgbClr val="1F497D"/>
                </a:solidFill>
                <a:cs typeface="Calibri"/>
                <a:sym typeface="Calibri"/>
              </a:rPr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1810" y="2099655"/>
            <a:ext cx="10753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defRPr/>
            </a:pPr>
            <a:r>
              <a:rPr lang="en-US" sz="2400" b="1" dirty="0" smtClean="0">
                <a:solidFill>
                  <a:srgbClr val="1F497D"/>
                </a:solidFill>
                <a:cs typeface="Calibri"/>
                <a:sym typeface="Calibri"/>
              </a:rPr>
              <a:t>A. Approval of September 2024 Meeting Minutes </a:t>
            </a:r>
            <a:endParaRPr lang="en-US" sz="2400" b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1811" y="1153384"/>
            <a:ext cx="10753343" cy="716794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IV. Old Business</a:t>
            </a:r>
            <a:r>
              <a:rPr lang="en-US" sz="3200" b="1" dirty="0">
                <a:solidFill>
                  <a:srgbClr val="1F497D"/>
                </a:solidFill>
                <a:cs typeface="Calibri"/>
                <a:sym typeface="Calibri"/>
              </a:rPr>
              <a:t>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741810" y="2099655"/>
            <a:ext cx="10753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defRPr/>
            </a:pPr>
            <a:r>
              <a:rPr lang="en-US" sz="2400" b="1" dirty="0">
                <a:solidFill>
                  <a:srgbClr val="1F497D"/>
                </a:solidFill>
                <a:cs typeface="Calibri"/>
                <a:sym typeface="Calibri"/>
              </a:rPr>
              <a:t>B</a:t>
            </a:r>
            <a:r>
              <a:rPr lang="en-US" sz="2400" b="1" dirty="0" smtClean="0">
                <a:solidFill>
                  <a:srgbClr val="1F497D"/>
                </a:solidFill>
                <a:cs typeface="Calibri"/>
                <a:sym typeface="Calibri"/>
              </a:rPr>
              <a:t>. Rave Panic Button </a:t>
            </a:r>
            <a:endParaRPr lang="en-US" sz="2400" b="1" dirty="0" smtClean="0">
              <a:solidFill>
                <a:srgbClr val="1F497D"/>
              </a:solidFill>
            </a:endParaRPr>
          </a:p>
        </p:txBody>
      </p:sp>
      <p:pic>
        <p:nvPicPr>
          <p:cNvPr id="1026" name="Picture 2" descr="Rave Mobile Safe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705" y="3507591"/>
            <a:ext cx="2110566" cy="90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29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32082" y="1098170"/>
            <a:ext cx="10972800" cy="1040403"/>
          </a:xfrm>
        </p:spPr>
        <p:txBody>
          <a:bodyPr>
            <a:noAutofit/>
          </a:bodyPr>
          <a:lstStyle/>
          <a:p>
            <a:r>
              <a:rPr lang="en-US" sz="2800" b="1" u="sng" dirty="0">
                <a:solidFill>
                  <a:srgbClr val="1F497D"/>
                </a:solidFill>
                <a:cs typeface="Calibri"/>
                <a:sym typeface="Calibri"/>
              </a:rPr>
              <a:t>IV. Updates from LCSS </a:t>
            </a:r>
            <a:endParaRPr lang="en-US" sz="2800" b="1" u="sng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1810" y="2099655"/>
            <a:ext cx="10753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rgbClr val="1F497D"/>
                </a:solidFill>
                <a:cs typeface="Calibri"/>
                <a:sym typeface="Calibri"/>
              </a:rPr>
              <a:t>C.  FY-24 Grant Update</a:t>
            </a:r>
            <a:endParaRPr lang="en-US" sz="2000" b="1" dirty="0">
              <a:solidFill>
                <a:srgbClr val="1F497D"/>
              </a:solidFill>
            </a:endParaRPr>
          </a:p>
          <a:p>
            <a:pPr lvl="0">
              <a:defRPr/>
            </a:pPr>
            <a:endParaRPr lang="en-US" sz="2000" b="1" dirty="0" smtClean="0">
              <a:solidFill>
                <a:srgbClr val="1F497D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US" sz="2000" b="1" dirty="0" smtClean="0">
                <a:solidFill>
                  <a:srgbClr val="1F497D"/>
                </a:solidFill>
              </a:rPr>
              <a:t>GOHSEP/LCSS </a:t>
            </a:r>
            <a:r>
              <a:rPr lang="en-US" sz="2000" b="1" dirty="0">
                <a:solidFill>
                  <a:srgbClr val="1F497D"/>
                </a:solidFill>
              </a:rPr>
              <a:t>Notified </a:t>
            </a:r>
            <a:r>
              <a:rPr lang="en-US" sz="2000" b="1" dirty="0" smtClean="0">
                <a:solidFill>
                  <a:srgbClr val="1F497D"/>
                </a:solidFill>
              </a:rPr>
              <a:t>all FY-24 Applicants concerning the advanced payment option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endParaRPr lang="en-US" sz="1200" b="1" dirty="0">
              <a:solidFill>
                <a:srgbClr val="1F497D"/>
              </a:solidFill>
            </a:endParaRP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000" b="1" dirty="0">
              <a:solidFill>
                <a:srgbClr val="1F497D"/>
              </a:solidFill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1F497D"/>
                </a:solidFill>
              </a:rPr>
              <a:t>Current Allocations:</a:t>
            </a:r>
          </a:p>
          <a:p>
            <a:pPr marL="1257300" lvl="2" indent="-342900"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1F497D"/>
                </a:solidFill>
              </a:rPr>
              <a:t>Pending Approval: $73,915</a:t>
            </a:r>
          </a:p>
          <a:p>
            <a:pPr marL="1257300" lvl="2" indent="-342900"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1F497D"/>
                </a:solidFill>
              </a:rPr>
              <a:t>Invoiced/Payed: $931,858</a:t>
            </a:r>
          </a:p>
          <a:p>
            <a:pPr marL="1257300" lvl="2" indent="-342900"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1F497D"/>
                </a:solidFill>
              </a:rPr>
              <a:t>Advanced Payment Request: $662,763</a:t>
            </a:r>
          </a:p>
          <a:p>
            <a:pPr marL="1257300" lvl="2" indent="-342900"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1F497D"/>
                </a:solidFill>
              </a:rPr>
              <a:t>$1,668,536 / $5,000,000 (33.37%)</a:t>
            </a:r>
          </a:p>
        </p:txBody>
      </p:sp>
    </p:spTree>
    <p:extLst>
      <p:ext uri="{BB962C8B-B14F-4D97-AF65-F5344CB8AC3E}">
        <p14:creationId xmlns:p14="http://schemas.microsoft.com/office/powerpoint/2010/main" val="215720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7408" y="1059252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IV. Updates from LCSS  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136" y="2401824"/>
            <a:ext cx="107533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Purchased and dispersing bleed kits as schools complete the required trainings. 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Kits exceed the required components in the Principals Handbook from the Board of Elementary and Secondary Education (BESE).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3 and 6 pack kits were allocated per student population (LHSAA high school class sizes converted for middle &amp; elementary schools).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Three tourniquet types (SWAT-T, TMT, and CAT-T) also based on student populations and average or typical student body types and sizes. </a:t>
            </a:r>
            <a:endParaRPr lang="en-US" sz="2200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tx2"/>
                </a:solidFill>
              </a:rPr>
              <a:t>Kits Issued to date: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232 SWAT-T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23 TMT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55 Curad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4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6913" y="3290500"/>
            <a:ext cx="22313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14" descr="https://lh3.googleusercontent.com/W9KAPTJ78izS_4TFWMAZSJ-FRG1brYt1ksAxinAf-I6MNN8_PYD5zG4OoaVlrFXrTDE3ZaRGPPxAEjvgEAjQInN3U9VlXlPc3fWxKoCMi4CJ1ZBdeLpWScBzsb9YxGett0hjB_7gYMmi0L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2" y="1059252"/>
            <a:ext cx="1523262" cy="104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7408" y="1083334"/>
            <a:ext cx="10972800" cy="1040403"/>
          </a:xfrm>
        </p:spPr>
        <p:txBody>
          <a:bodyPr>
            <a:noAutofit/>
          </a:bodyPr>
          <a:lstStyle/>
          <a:p>
            <a:r>
              <a:rPr lang="en-US" sz="3200" b="1" u="sng" dirty="0">
                <a:solidFill>
                  <a:srgbClr val="1F497D"/>
                </a:solidFill>
                <a:cs typeface="Calibri"/>
                <a:sym typeface="Calibri"/>
              </a:rPr>
              <a:t>IV. Updates from </a:t>
            </a:r>
            <a:r>
              <a:rPr lang="en-US" sz="3200" b="1" u="sng" dirty="0" smtClean="0">
                <a:solidFill>
                  <a:srgbClr val="1F497D"/>
                </a:solidFill>
                <a:cs typeface="Calibri"/>
                <a:sym typeface="Calibri"/>
              </a:rPr>
              <a:t>LCSS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136" y="2401824"/>
            <a:ext cx="107533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tx2"/>
                </a:solidFill>
              </a:rPr>
              <a:t>LSP </a:t>
            </a:r>
            <a:r>
              <a:rPr lang="en-US" sz="2200" b="1" dirty="0">
                <a:solidFill>
                  <a:schemeClr val="tx2"/>
                </a:solidFill>
              </a:rPr>
              <a:t>partners with LDOE to provide statewide </a:t>
            </a:r>
            <a:r>
              <a:rPr lang="en-US" sz="2200" b="1" dirty="0" smtClean="0">
                <a:solidFill>
                  <a:schemeClr val="tx2"/>
                </a:solidFill>
              </a:rPr>
              <a:t>Behavior </a:t>
            </a:r>
            <a:r>
              <a:rPr lang="en-US" sz="2200" b="1" dirty="0">
                <a:solidFill>
                  <a:schemeClr val="tx2"/>
                </a:solidFill>
              </a:rPr>
              <a:t>T</a:t>
            </a:r>
            <a:r>
              <a:rPr lang="en-US" sz="2200" b="1" dirty="0" smtClean="0">
                <a:solidFill>
                  <a:schemeClr val="tx2"/>
                </a:solidFill>
              </a:rPr>
              <a:t>hreat </a:t>
            </a:r>
            <a:r>
              <a:rPr lang="en-US" sz="2200" b="1" dirty="0">
                <a:solidFill>
                  <a:schemeClr val="tx2"/>
                </a:solidFill>
              </a:rPr>
              <a:t>A</a:t>
            </a:r>
            <a:r>
              <a:rPr lang="en-US" sz="2200" b="1" dirty="0" smtClean="0">
                <a:solidFill>
                  <a:schemeClr val="tx2"/>
                </a:solidFill>
              </a:rPr>
              <a:t>ssessment </a:t>
            </a:r>
            <a:r>
              <a:rPr lang="en-US" sz="2200" b="1" dirty="0">
                <a:solidFill>
                  <a:schemeClr val="tx2"/>
                </a:solidFill>
              </a:rPr>
              <a:t>&amp; </a:t>
            </a:r>
            <a:r>
              <a:rPr lang="en-US" sz="2200" b="1" dirty="0" smtClean="0">
                <a:solidFill>
                  <a:schemeClr val="tx2"/>
                </a:solidFill>
              </a:rPr>
              <a:t>Management (BTAM) trainings</a:t>
            </a:r>
            <a:r>
              <a:rPr lang="en-US" sz="2200" b="1" dirty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Completion of BTAM Foundational Training (400+ participants)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</a:rPr>
              <a:t>Completion of BTAM Train-The-Trainer/Facilitator Program (100+ participants)</a:t>
            </a:r>
            <a:endParaRPr lang="en-US" sz="22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/>
                </a:solidFill>
              </a:rPr>
              <a:t>Statewide </a:t>
            </a:r>
            <a:r>
              <a:rPr lang="en-US" sz="2200" dirty="0" smtClean="0">
                <a:solidFill>
                  <a:schemeClr val="tx2"/>
                </a:solidFill>
              </a:rPr>
              <a:t>Tool Pilot Program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2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Logo" id="{89507FD2-E389-4F66-84D9-80B567B5407F}" vid="{1A099D12-D619-4529-9747-79B782F734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3686</TotalTime>
  <Words>673</Words>
  <Application>Microsoft Office PowerPoint</Application>
  <PresentationFormat>Widescreen</PresentationFormat>
  <Paragraphs>158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New Logo</vt:lpstr>
      <vt:lpstr>Louisiana Commission on  School and Nonprofit Security</vt:lpstr>
      <vt:lpstr>PowerPoint Presentation</vt:lpstr>
      <vt:lpstr>II. Roll Call </vt:lpstr>
      <vt:lpstr>III. Adoption of Agenda  </vt:lpstr>
      <vt:lpstr>IV. Old Business  </vt:lpstr>
      <vt:lpstr>IV. Old Business  </vt:lpstr>
      <vt:lpstr>IV. Updates from LCSS </vt:lpstr>
      <vt:lpstr>IV. Updates from LCSS   </vt:lpstr>
      <vt:lpstr>IV. Updates from LCSS</vt:lpstr>
      <vt:lpstr>IV. Updates from LCSS </vt:lpstr>
      <vt:lpstr>IV. Updates from LCSS</vt:lpstr>
      <vt:lpstr>V. New Business</vt:lpstr>
      <vt:lpstr>V. New Business</vt:lpstr>
      <vt:lpstr>V. New Business</vt:lpstr>
      <vt:lpstr>V. New Business</vt:lpstr>
      <vt:lpstr>E. Next Commission Meeting Date</vt:lpstr>
      <vt:lpstr>VI. Adjournment</vt:lpstr>
    </vt:vector>
  </TitlesOfParts>
  <Company>State of Louisiana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Louisiana Commission on  School and Nonprofit Security</dc:title>
  <dc:creator>Trevis.Thompson@OHSEP.internal</dc:creator>
  <cp:lastModifiedBy>Robert Martin</cp:lastModifiedBy>
  <cp:revision>75</cp:revision>
  <dcterms:created xsi:type="dcterms:W3CDTF">2024-04-10T19:55:47Z</dcterms:created>
  <dcterms:modified xsi:type="dcterms:W3CDTF">2024-12-02T15:05:17Z</dcterms:modified>
</cp:coreProperties>
</file>