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63" r:id="rId2"/>
    <p:sldId id="299" r:id="rId3"/>
    <p:sldId id="286" r:id="rId4"/>
    <p:sldId id="328" r:id="rId5"/>
    <p:sldId id="332" r:id="rId6"/>
    <p:sldId id="287" r:id="rId7"/>
    <p:sldId id="307" r:id="rId8"/>
    <p:sldId id="331" r:id="rId9"/>
    <p:sldId id="337" r:id="rId10"/>
    <p:sldId id="338" r:id="rId11"/>
    <p:sldId id="322" r:id="rId12"/>
    <p:sldId id="323" r:id="rId13"/>
    <p:sldId id="336" r:id="rId14"/>
    <p:sldId id="330" r:id="rId15"/>
    <p:sldId id="333" r:id="rId16"/>
    <p:sldId id="335" r:id="rId17"/>
    <p:sldId id="326" r:id="rId18"/>
    <p:sldId id="319" r:id="rId19"/>
    <p:sldId id="315" r:id="rId20"/>
    <p:sldId id="316" r:id="rId21"/>
    <p:sldId id="334" r:id="rId22"/>
    <p:sldId id="305" r:id="rId23"/>
    <p:sldId id="304" r:id="rId24"/>
    <p:sldId id="317" r:id="rId25"/>
    <p:sldId id="291" r:id="rId26"/>
    <p:sldId id="30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054"/>
    <a:srgbClr val="A4B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77" autoAdjust="0"/>
    <p:restoredTop sz="95116" autoAdjust="0"/>
  </p:normalViewPr>
  <p:slideViewPr>
    <p:cSldViewPr snapToGrid="0">
      <p:cViewPr>
        <p:scale>
          <a:sx n="60" d="100"/>
          <a:sy n="60" d="100"/>
        </p:scale>
        <p:origin x="320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Applications</a:t>
            </a:r>
            <a:r>
              <a:rPr lang="en-US" baseline="0"/>
              <a:t> by Region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Sheet2!$H$697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12F-49EE-93E9-8C11322CB93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12F-49EE-93E9-8C11322CB93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912F-49EE-93E9-8C11322CB93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912F-49EE-93E9-8C11322CB93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912F-49EE-93E9-8C11322CB93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912F-49EE-93E9-8C11322CB93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912F-49EE-93E9-8C11322CB93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912F-49EE-93E9-8C11322CB932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Sheet2!$I$697</c:f>
              <c:numCache>
                <c:formatCode>General</c:formatCode>
                <c:ptCount val="1"/>
                <c:pt idx="0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12F-49EE-93E9-8C11322CB932}"/>
            </c:ext>
          </c:extLst>
        </c:ser>
        <c:ser>
          <c:idx val="1"/>
          <c:order val="1"/>
          <c:tx>
            <c:strRef>
              <c:f>Sheet2!$H$698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67DC6CCF-07BB-4597-A80B-6E72E441347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912F-49EE-93E9-8C11322CB932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Sheet2!$I$698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12F-49EE-93E9-8C11322CB932}"/>
            </c:ext>
          </c:extLst>
        </c:ser>
        <c:ser>
          <c:idx val="2"/>
          <c:order val="2"/>
          <c:tx>
            <c:strRef>
              <c:f>Sheet2!$H$699</c:f>
              <c:strCache>
                <c:ptCount val="1"/>
                <c:pt idx="0">
                  <c:v>Region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Sheet2!$I$699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12F-49EE-93E9-8C11322CB932}"/>
            </c:ext>
          </c:extLst>
        </c:ser>
        <c:ser>
          <c:idx val="3"/>
          <c:order val="3"/>
          <c:tx>
            <c:strRef>
              <c:f>Sheet2!$H$700</c:f>
              <c:strCache>
                <c:ptCount val="1"/>
                <c:pt idx="0">
                  <c:v>Region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Sheet2!$I$700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12F-49EE-93E9-8C11322CB932}"/>
            </c:ext>
          </c:extLst>
        </c:ser>
        <c:ser>
          <c:idx val="4"/>
          <c:order val="4"/>
          <c:tx>
            <c:strRef>
              <c:f>Sheet2!$H$701</c:f>
              <c:strCache>
                <c:ptCount val="1"/>
                <c:pt idx="0">
                  <c:v>Region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Sheet2!$I$701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912F-49EE-93E9-8C11322CB932}"/>
            </c:ext>
          </c:extLst>
        </c:ser>
        <c:ser>
          <c:idx val="5"/>
          <c:order val="5"/>
          <c:tx>
            <c:strRef>
              <c:f>Sheet2!$H$702</c:f>
              <c:strCache>
                <c:ptCount val="1"/>
                <c:pt idx="0">
                  <c:v>Region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Sheet2!$I$702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12F-49EE-93E9-8C11322CB932}"/>
            </c:ext>
          </c:extLst>
        </c:ser>
        <c:ser>
          <c:idx val="6"/>
          <c:order val="6"/>
          <c:tx>
            <c:strRef>
              <c:f>Sheet2!$H$703</c:f>
              <c:strCache>
                <c:ptCount val="1"/>
                <c:pt idx="0">
                  <c:v>Region 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Sheet2!$I$703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912F-49EE-93E9-8C11322CB932}"/>
            </c:ext>
          </c:extLst>
        </c:ser>
        <c:ser>
          <c:idx val="7"/>
          <c:order val="7"/>
          <c:tx>
            <c:strRef>
              <c:f>Sheet2!$H$704</c:f>
              <c:strCache>
                <c:ptCount val="1"/>
                <c:pt idx="0">
                  <c:v>Region 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Sheet2!$I$704</c:f>
              <c:numCache>
                <c:formatCode>General</c:formatCode>
                <c:ptCount val="1"/>
                <c:pt idx="0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912F-49EE-93E9-8C11322CB932}"/>
            </c:ext>
          </c:extLst>
        </c:ser>
        <c:ser>
          <c:idx val="8"/>
          <c:order val="8"/>
          <c:tx>
            <c:strRef>
              <c:f>Sheet2!$H$705</c:f>
              <c:strCache>
                <c:ptCount val="1"/>
                <c:pt idx="0">
                  <c:v>Region 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Sheet2!$I$705</c:f>
              <c:numCache>
                <c:formatCode>General</c:formatCode>
                <c:ptCount val="1"/>
                <c:pt idx="0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912F-49EE-93E9-8C11322CB9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578022808"/>
        <c:axId val="578022480"/>
        <c:axId val="0"/>
      </c:bar3DChart>
      <c:catAx>
        <c:axId val="57802280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Regions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crossAx val="578022480"/>
        <c:crosses val="autoZero"/>
        <c:auto val="1"/>
        <c:lblAlgn val="ctr"/>
        <c:lblOffset val="100"/>
        <c:noMultiLvlLbl val="0"/>
      </c:catAx>
      <c:valAx>
        <c:axId val="57802248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</a:t>
                </a:r>
                <a:r>
                  <a:rPr lang="en-US" baseline="0"/>
                  <a:t> Applications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022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585F0-C235-4AC1-8617-98688AC3A5C4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3025B-F67D-4DFD-AAC5-0D3B9FEC1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03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2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53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168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3025B-F67D-4DFD-AAC5-0D3B9FEC12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151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69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43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99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6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4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524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81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884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884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760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6910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55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387" y="1304765"/>
            <a:ext cx="4011084" cy="811762"/>
          </a:xfrm>
        </p:spPr>
        <p:txBody>
          <a:bodyPr anchor="b">
            <a:normAutofit/>
          </a:bodyPr>
          <a:lstStyle>
            <a:lvl1pPr algn="ctr">
              <a:lnSpc>
                <a:spcPts val="2700"/>
              </a:lnSpc>
              <a:defRPr sz="2800" b="0">
                <a:solidFill>
                  <a:srgbClr val="1C43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520" y="1304765"/>
            <a:ext cx="6815667" cy="53842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387" y="2224540"/>
            <a:ext cx="4011084" cy="44710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283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00" y="5216426"/>
            <a:ext cx="7315200" cy="46805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1200" y="1544018"/>
            <a:ext cx="7315200" cy="36364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1200" y="568447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91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5808" y="1376772"/>
            <a:ext cx="109728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387" y="2132856"/>
            <a:ext cx="10972800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20777" r="8094" b="28099"/>
          <a:stretch/>
        </p:blipFill>
        <p:spPr>
          <a:xfrm>
            <a:off x="1" y="-10804"/>
            <a:ext cx="12192000" cy="9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7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400" kern="1200">
          <a:solidFill>
            <a:srgbClr val="1C4372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spcBef>
          <a:spcPct val="20000"/>
        </a:spcBef>
        <a:buClr>
          <a:srgbClr val="214F87"/>
        </a:buClr>
        <a:buSzPct val="90000"/>
        <a:buFont typeface="Wingdings" panose="05000000000000000000" pitchFamily="2" charset="2"/>
        <a:buChar char="§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69913" indent="-233363" algn="l" defTabSz="914400" rtl="0" eaLnBrk="1" latinLnBrk="0" hangingPunct="1">
        <a:spcBef>
          <a:spcPct val="20000"/>
        </a:spcBef>
        <a:buClr>
          <a:srgbClr val="FFC000"/>
        </a:buClr>
        <a:buSzPct val="56000"/>
        <a:buFont typeface="Arial" panose="020B0604020202020204" pitchFamily="34" charset="0"/>
        <a:buChar char="►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4075" indent="-233363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SzPct val="109000"/>
        <a:buFont typeface="Calibri" panose="020F0502020204030204" pitchFamily="34" charset="0"/>
        <a:buChar char="+"/>
        <a:tabLst>
          <a:tab pos="284163" algn="l"/>
        </a:tabLst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7763" indent="-231775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35100" indent="-228600" algn="l" defTabSz="914400" rtl="0" eaLnBrk="1" latinLnBrk="0" hangingPunct="1">
        <a:spcBef>
          <a:spcPct val="20000"/>
        </a:spcBef>
        <a:buClr>
          <a:srgbClr val="245794"/>
        </a:buClr>
        <a:buSzPct val="88000"/>
        <a:buFont typeface="Arial" panose="020B0604020202020204" pitchFamily="34" charset="0"/>
        <a:buChar char="Ⱶ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openxmlformats.org/officeDocument/2006/relationships/image" Target="../media/image7.jpeg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6.jfif"/><Relationship Id="rId9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11" y="3040929"/>
            <a:ext cx="5480978" cy="3741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32899"/>
            <a:ext cx="10363200" cy="1470025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  <a:cs typeface="Calibri"/>
                <a:sym typeface="Calibri"/>
              </a:rPr>
              <a:t>Louisiana Commission on </a:t>
            </a:r>
            <a:br>
              <a:rPr lang="en-US" b="1" dirty="0">
                <a:solidFill>
                  <a:srgbClr val="1F497D"/>
                </a:solidFill>
                <a:cs typeface="Calibri"/>
                <a:sym typeface="Calibri"/>
              </a:rPr>
            </a:br>
            <a:r>
              <a:rPr lang="en-US" b="1" dirty="0">
                <a:solidFill>
                  <a:srgbClr val="1F497D"/>
                </a:solidFill>
                <a:cs typeface="Calibri"/>
                <a:sym typeface="Calibri"/>
              </a:rPr>
              <a:t>School and Nonprofit Security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6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09" y="1045030"/>
            <a:ext cx="12036491" cy="58129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 smtClean="0"/>
              <a:t>Louisiana </a:t>
            </a:r>
            <a:r>
              <a:rPr lang="en-US" sz="1800" b="1" dirty="0"/>
              <a:t>Statewide Threat Assessment Outreach Initiative </a:t>
            </a:r>
            <a:endParaRPr lang="en-US" sz="1800" b="1" dirty="0" smtClean="0"/>
          </a:p>
          <a:p>
            <a:pPr marL="0" indent="0" algn="ctr">
              <a:buNone/>
            </a:pPr>
            <a:r>
              <a:rPr lang="en-US" sz="1800" b="1" dirty="0" smtClean="0"/>
              <a:t>Implementation Plan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600" b="1" dirty="0" smtClean="0"/>
              <a:t>                                                  Outreach </a:t>
            </a:r>
            <a:r>
              <a:rPr lang="en-US" sz="1600" b="1" dirty="0"/>
              <a:t>Implantations Plan Phases:  ( Outreach Legislative </a:t>
            </a:r>
            <a:r>
              <a:rPr lang="en-US" sz="1600" b="1" dirty="0" smtClean="0"/>
              <a:t>Funding)</a:t>
            </a:r>
            <a:endParaRPr lang="en-US" sz="1600" b="1" dirty="0"/>
          </a:p>
          <a:p>
            <a:pPr marL="0" indent="0" algn="ctr">
              <a:buNone/>
            </a:pPr>
            <a:endParaRPr lang="en-US" sz="1400" b="1" dirty="0"/>
          </a:p>
          <a:p>
            <a:pPr marL="0" indent="0" algn="ctr">
              <a:buNone/>
            </a:pPr>
            <a:endParaRPr lang="en-US" sz="1400" b="1" dirty="0" smtClean="0"/>
          </a:p>
          <a:p>
            <a:pPr marL="0" indent="0" algn="ctr">
              <a:buNone/>
            </a:pPr>
            <a:endParaRPr lang="en-US" sz="1400" b="1" dirty="0"/>
          </a:p>
          <a:p>
            <a:pPr marL="0" indent="0" algn="ctr">
              <a:buNone/>
            </a:pPr>
            <a:endParaRPr lang="en-US" sz="1400" b="1" dirty="0" smtClean="0"/>
          </a:p>
          <a:p>
            <a:pPr marL="0" indent="0" algn="ctr">
              <a:buNone/>
            </a:pPr>
            <a:endParaRPr lang="en-US" sz="1400" b="1" dirty="0"/>
          </a:p>
          <a:p>
            <a:pPr marL="0" indent="0" algn="ctr">
              <a:buNone/>
            </a:pPr>
            <a:endParaRPr lang="en-US" sz="1400" b="1" dirty="0" smtClean="0"/>
          </a:p>
          <a:p>
            <a:pPr marL="0" indent="0" algn="ctr">
              <a:buNone/>
            </a:pPr>
            <a:endParaRPr lang="en-US" sz="1400" b="1" dirty="0"/>
          </a:p>
          <a:p>
            <a:pPr marL="0" indent="0" algn="ctr">
              <a:buNone/>
            </a:pPr>
            <a:endParaRPr lang="en-US" sz="1400" b="1" dirty="0" smtClean="0"/>
          </a:p>
          <a:p>
            <a:pPr marL="0" indent="0" algn="ctr">
              <a:buNone/>
            </a:pPr>
            <a:endParaRPr lang="en-US" sz="1400" b="1" dirty="0"/>
          </a:p>
          <a:p>
            <a:pPr marL="0" indent="0" algn="ctr">
              <a:buNone/>
            </a:pPr>
            <a:endParaRPr lang="en-US" sz="1400" b="1" dirty="0" smtClean="0"/>
          </a:p>
          <a:p>
            <a:pPr marL="0" indent="0" algn="ctr">
              <a:buNone/>
            </a:pPr>
            <a:endParaRPr lang="en-US" sz="1400" b="1" dirty="0" smtClean="0"/>
          </a:p>
          <a:p>
            <a:pPr marL="0" indent="0">
              <a:buNone/>
            </a:pPr>
            <a:endParaRPr lang="en-US" sz="1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01217" y="2351313"/>
          <a:ext cx="10898154" cy="30877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49608">
                  <a:extLst>
                    <a:ext uri="{9D8B030D-6E8A-4147-A177-3AD203B41FA5}">
                      <a16:colId xmlns:a16="http://schemas.microsoft.com/office/drawing/2014/main" val="543660885"/>
                    </a:ext>
                  </a:extLst>
                </a:gridCol>
                <a:gridCol w="2448546">
                  <a:extLst>
                    <a:ext uri="{9D8B030D-6E8A-4147-A177-3AD203B41FA5}">
                      <a16:colId xmlns:a16="http://schemas.microsoft.com/office/drawing/2014/main" val="2188842617"/>
                    </a:ext>
                  </a:extLst>
                </a:gridCol>
              </a:tblGrid>
              <a:tr h="1982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Phase 1 – Initiation and Planning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February 2025 – March 2025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046345"/>
                  </a:ext>
                </a:extLst>
              </a:tr>
              <a:tr h="1982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Phase 2 – Regional Engagement and Focus Groups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April 2025 – July 2025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018862"/>
                  </a:ext>
                </a:extLst>
              </a:tr>
              <a:tr h="1982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Phase 3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– Initial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Implementation Lunch – Rollout with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three (3) parishes: Calcasieu, DeSoto, and Tangipahoa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June 2025 – October 1, 2025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216532"/>
                  </a:ext>
                </a:extLst>
              </a:tr>
              <a:tr h="3964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Phase 4 – Full Statewide Implementation – Scheduling in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Process, All School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Districts across the State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Trained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and Connected to Outreach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Completed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by May 31, 2026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875306"/>
                  </a:ext>
                </a:extLst>
              </a:tr>
              <a:tr h="1982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Phase 5 – Ongoing Support and Continuous Quality Improvement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On-going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053565"/>
                  </a:ext>
                </a:extLst>
              </a:tr>
              <a:tr h="5804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 Statewide VTRA Training Rollout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527686"/>
                  </a:ext>
                </a:extLst>
              </a:tr>
              <a:tr h="183779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Violence Threat Risk Assessment (VTRA)  Level I (Two-Day, In-Person)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School Year 2025-26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622143"/>
                  </a:ext>
                </a:extLst>
              </a:tr>
              <a:tr h="284172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Violence Threat Risk Assessment (VTRA) Level II (Two-Day, In-Person)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School Year 2026-27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127828"/>
                  </a:ext>
                </a:extLst>
              </a:tr>
              <a:tr h="422777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Violence Threat Risk Assessment Trained Trainer (VTRA) - Must have completed VTRA Levels I and II to qualify for this training, Two-Day, In-Person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School Year 2027-28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565036"/>
                  </a:ext>
                </a:extLst>
              </a:tr>
              <a:tr h="198242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Traumatic Event Systems (Two-Day, In-Person)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School Year 2026-27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280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2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460" y="2112563"/>
            <a:ext cx="107533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tx2"/>
              </a:solidFill>
            </a:endParaRPr>
          </a:p>
          <a:p>
            <a:pPr lvl="2"/>
            <a:endParaRPr lang="en-US" sz="1600" dirty="0">
              <a:solidFill>
                <a:schemeClr val="tx2"/>
              </a:solidFill>
            </a:endParaRPr>
          </a:p>
          <a:p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60645" y="23979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107985"/>
              </p:ext>
            </p:extLst>
          </p:nvPr>
        </p:nvGraphicFramePr>
        <p:xfrm>
          <a:off x="1708879" y="929390"/>
          <a:ext cx="8491928" cy="5868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4" imgW="5829165" imgH="7543680" progId="Acrobat.Document.2020">
                  <p:embed/>
                </p:oleObj>
              </mc:Choice>
              <mc:Fallback>
                <p:oleObj name="Acrobat Document" r:id="rId4" imgW="5829165" imgH="7543680" progId="Acrobat.Document.2020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879" y="929390"/>
                        <a:ext cx="8491928" cy="58686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15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1743923" y="1061353"/>
            <a:ext cx="7297705" cy="572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808" y="1035698"/>
            <a:ext cx="10972800" cy="858416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Louisiana Statewide Threat Assessment Outreach Initiative 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976" y="1315616"/>
            <a:ext cx="11331211" cy="5542384"/>
          </a:xfrm>
        </p:spPr>
        <p:txBody>
          <a:bodyPr>
            <a:normAutofit/>
          </a:bodyPr>
          <a:lstStyle/>
          <a:p>
            <a:r>
              <a:rPr lang="en-US" sz="1300" b="1" dirty="0">
                <a:solidFill>
                  <a:schemeClr val="accent1">
                    <a:lumMod val="50000"/>
                  </a:schemeClr>
                </a:solidFill>
              </a:rPr>
              <a:t>Upcoming </a:t>
            </a:r>
            <a:r>
              <a:rPr lang="en-US" sz="1300" b="1" dirty="0" smtClean="0">
                <a:solidFill>
                  <a:schemeClr val="accent1">
                    <a:lumMod val="50000"/>
                  </a:schemeClr>
                </a:solidFill>
              </a:rPr>
              <a:t>Events: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lvl="1"/>
            <a:r>
              <a:rPr lang="en-US" sz="1300" b="1" dirty="0" smtClean="0">
                <a:solidFill>
                  <a:schemeClr val="tx1"/>
                </a:solidFill>
              </a:rPr>
              <a:t>Outreach Programming and VTRA Training to: </a:t>
            </a:r>
            <a:r>
              <a:rPr lang="en-US" sz="1300" b="1" dirty="0">
                <a:solidFill>
                  <a:schemeClr val="tx1"/>
                </a:solidFill>
              </a:rPr>
              <a:t>Calcasieu, DeSoto, and </a:t>
            </a:r>
            <a:r>
              <a:rPr lang="en-US" sz="1300" b="1" dirty="0" smtClean="0">
                <a:solidFill>
                  <a:schemeClr val="tx1"/>
                </a:solidFill>
              </a:rPr>
              <a:t>Tangipahoa</a:t>
            </a:r>
          </a:p>
          <a:p>
            <a:pPr lvl="1"/>
            <a:r>
              <a:rPr lang="en-US" sz="1300" b="1" dirty="0" smtClean="0">
                <a:solidFill>
                  <a:schemeClr val="tx1"/>
                </a:solidFill>
              </a:rPr>
              <a:t>SR </a:t>
            </a:r>
            <a:r>
              <a:rPr lang="en-US" sz="1300" b="1" dirty="0" smtClean="0">
                <a:solidFill>
                  <a:schemeClr val="tx1"/>
                </a:solidFill>
              </a:rPr>
              <a:t>119 </a:t>
            </a:r>
            <a:r>
              <a:rPr lang="en-US" sz="1300" b="1" dirty="0" smtClean="0">
                <a:solidFill>
                  <a:schemeClr val="tx1"/>
                </a:solidFill>
              </a:rPr>
              <a:t>– LCSS </a:t>
            </a:r>
            <a:r>
              <a:rPr lang="en-US" sz="13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to </a:t>
            </a:r>
            <a:r>
              <a:rPr lang="en-US" sz="1300" b="1" dirty="0">
                <a:solidFill>
                  <a:schemeClr val="tx1"/>
                </a:solidFill>
                <a:cs typeface="Arial" panose="020B0604020202020204" pitchFamily="34" charset="0"/>
              </a:rPr>
              <a:t>develop and implement a system for collecting and reporting aggregated, non-identifiable data on suicide risk assessments conducted in public </a:t>
            </a:r>
            <a:r>
              <a:rPr lang="en-US" sz="13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schools.  In Partnership with Peer Initiative </a:t>
            </a:r>
          </a:p>
          <a:p>
            <a:pPr lvl="1"/>
            <a:r>
              <a:rPr lang="en-US" sz="13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Louisiana Statewide Suicide Prevention </a:t>
            </a:r>
            <a:r>
              <a:rPr lang="en-US" sz="13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Coalition</a:t>
            </a:r>
          </a:p>
          <a:p>
            <a:pPr lvl="1"/>
            <a:r>
              <a:rPr lang="en-US" sz="13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Louisiana Mental Health Association</a:t>
            </a:r>
            <a:r>
              <a:rPr lang="en-US" sz="13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sz="13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/>
            <a:r>
              <a:rPr lang="en-US" sz="1300" b="1" dirty="0" smtClean="0">
                <a:solidFill>
                  <a:schemeClr val="tx1"/>
                </a:solidFill>
              </a:rPr>
              <a:t>Louisiana </a:t>
            </a:r>
            <a:r>
              <a:rPr lang="en-US" sz="1300" b="1" dirty="0">
                <a:solidFill>
                  <a:schemeClr val="tx1"/>
                </a:solidFill>
              </a:rPr>
              <a:t>State Board of Elementary and Secondary Education (BESE) 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lvl="1"/>
            <a:r>
              <a:rPr lang="en-US" sz="13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Louisiana Department of Health (LDH) Violence and Injury-Free Prevention Training Academy </a:t>
            </a:r>
          </a:p>
          <a:p>
            <a:pPr lvl="1"/>
            <a:r>
              <a:rPr lang="en-US" sz="13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988 </a:t>
            </a:r>
            <a:r>
              <a:rPr lang="en-US" sz="1300" b="1" dirty="0">
                <a:solidFill>
                  <a:schemeClr val="tx1"/>
                </a:solidFill>
                <a:cs typeface="Arial" panose="020B0604020202020204" pitchFamily="34" charset="0"/>
              </a:rPr>
              <a:t>Advocacy Day at the Capitol </a:t>
            </a:r>
          </a:p>
          <a:p>
            <a:pPr lvl="1"/>
            <a:r>
              <a:rPr lang="en-US" sz="1300" b="1" dirty="0" smtClean="0">
                <a:solidFill>
                  <a:schemeClr val="tx1"/>
                </a:solidFill>
              </a:rPr>
              <a:t>Louisiana </a:t>
            </a:r>
            <a:r>
              <a:rPr lang="en-US" sz="1300" b="1" dirty="0">
                <a:solidFill>
                  <a:schemeClr val="tx1"/>
                </a:solidFill>
              </a:rPr>
              <a:t>Behavioral Health Advisory Council 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lvl="1"/>
            <a:r>
              <a:rPr lang="en-US" sz="1300" b="1" dirty="0">
                <a:solidFill>
                  <a:schemeClr val="tx1"/>
                </a:solidFill>
                <a:cs typeface="Arial" panose="020B0604020202020204" pitchFamily="34" charset="0"/>
              </a:rPr>
              <a:t>Louisiana Association of </a:t>
            </a:r>
            <a:r>
              <a:rPr lang="en-US" sz="13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Principals</a:t>
            </a:r>
            <a:endParaRPr lang="en-US" sz="1300" b="1" dirty="0">
              <a:solidFill>
                <a:schemeClr val="tx1"/>
              </a:solidFill>
            </a:endParaRPr>
          </a:p>
          <a:p>
            <a:pPr lvl="1"/>
            <a:r>
              <a:rPr lang="en-US" sz="1300" b="1" dirty="0">
                <a:solidFill>
                  <a:schemeClr val="tx1"/>
                </a:solidFill>
                <a:cs typeface="Arial" panose="020B0604020202020204" pitchFamily="34" charset="0"/>
              </a:rPr>
              <a:t>Louisiana Association of School </a:t>
            </a:r>
            <a:r>
              <a:rPr lang="en-US" sz="13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Superintendents</a:t>
            </a:r>
            <a:endParaRPr lang="en-US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300" b="1" dirty="0" smtClean="0">
                <a:solidFill>
                  <a:schemeClr val="accent1">
                    <a:lumMod val="50000"/>
                  </a:schemeClr>
                </a:solidFill>
              </a:rPr>
              <a:t>Threat Assessment / Prevention: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</a:t>
            </a:r>
            <a:r>
              <a:rPr lang="en-US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evaluate the difference between making a threat and posing a threat to a school community and then to develop a management plan.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Identification * Evaluation * Intervention * Resources * Follow-Up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t="17704" r="472"/>
          <a:stretch/>
        </p:blipFill>
        <p:spPr bwMode="auto">
          <a:xfrm>
            <a:off x="1609622" y="4983480"/>
            <a:ext cx="8545917" cy="1874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89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80826" y="1944043"/>
            <a:ext cx="10911174" cy="638944"/>
          </a:xfrm>
        </p:spPr>
        <p:txBody>
          <a:bodyPr>
            <a:noAutofit/>
          </a:bodyPr>
          <a:lstStyle/>
          <a:p>
            <a:pPr algn="l">
              <a:tabLst>
                <a:tab pos="396875" algn="l"/>
              </a:tabLst>
            </a:pPr>
            <a:r>
              <a:rPr lang="en-US" sz="2000" b="1" dirty="0">
                <a:solidFill>
                  <a:srgbClr val="1F497D"/>
                </a:solidFill>
                <a:latin typeface="+mn-lt"/>
                <a:ea typeface="+mn-ea"/>
                <a:cs typeface="Calibri"/>
                <a:sym typeface="Calibri"/>
              </a:rPr>
              <a:t>F</a:t>
            </a:r>
            <a:r>
              <a:rPr lang="en-US" sz="2000" b="1" dirty="0" smtClean="0">
                <a:solidFill>
                  <a:srgbClr val="1F497D"/>
                </a:solidFill>
                <a:latin typeface="+mn-lt"/>
                <a:ea typeface="+mn-ea"/>
                <a:cs typeface="Calibri"/>
                <a:sym typeface="Calibri"/>
              </a:rPr>
              <a:t>.</a:t>
            </a:r>
            <a:r>
              <a:rPr lang="en-US" sz="2000" b="1" dirty="0">
                <a:solidFill>
                  <a:srgbClr val="1F497D"/>
                </a:solidFill>
                <a:latin typeface="+mn-lt"/>
                <a:ea typeface="+mn-ea"/>
                <a:cs typeface="Calibri"/>
                <a:sym typeface="Calibri"/>
              </a:rPr>
              <a:t>	Stop the Bleed </a:t>
            </a:r>
            <a:r>
              <a:rPr lang="en-US" sz="2000" b="1" dirty="0" smtClean="0">
                <a:solidFill>
                  <a:srgbClr val="1F497D"/>
                </a:solidFill>
                <a:latin typeface="+mn-lt"/>
                <a:ea typeface="+mn-ea"/>
                <a:cs typeface="Calibri"/>
                <a:sym typeface="Calibri"/>
              </a:rPr>
              <a:t>Initiative </a:t>
            </a:r>
            <a:r>
              <a:rPr lang="en-US" sz="2000" b="1" dirty="0" smtClean="0">
                <a:solidFill>
                  <a:srgbClr val="1F497D"/>
                </a:solidFill>
                <a:latin typeface="+mn-lt"/>
                <a:ea typeface="+mn-ea"/>
                <a:cs typeface="Calibri"/>
                <a:sym typeface="Calibri"/>
              </a:rPr>
              <a:t> </a:t>
            </a:r>
            <a:endParaRPr lang="en-US" sz="2000" b="1" dirty="0">
              <a:solidFill>
                <a:srgbClr val="1F497D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51613" y="2611918"/>
            <a:ext cx="5384800" cy="4251289"/>
          </a:xfrm>
        </p:spPr>
        <p:txBody>
          <a:bodyPr/>
          <a:lstStyle/>
          <a:p>
            <a:pPr marL="46355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/>
                </a:solidFill>
              </a:rPr>
              <a:t>Kits </a:t>
            </a:r>
            <a:r>
              <a:rPr lang="en-US" sz="2000" b="1" dirty="0">
                <a:solidFill>
                  <a:schemeClr val="tx2"/>
                </a:solidFill>
              </a:rPr>
              <a:t>Issued as of </a:t>
            </a:r>
            <a:r>
              <a:rPr lang="en-US" sz="2000" b="1" dirty="0" smtClean="0">
                <a:solidFill>
                  <a:srgbClr val="1B3054"/>
                </a:solidFill>
              </a:rPr>
              <a:t>03/21/2025:</a:t>
            </a:r>
            <a:endParaRPr lang="en-US" sz="2000" b="1" dirty="0">
              <a:solidFill>
                <a:srgbClr val="1B3054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SWAT-T: 904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TMT: 525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Curads: 609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Total: </a:t>
            </a:r>
            <a:r>
              <a:rPr lang="en-US" dirty="0" smtClean="0">
                <a:solidFill>
                  <a:schemeClr val="tx2"/>
                </a:solidFill>
              </a:rPr>
              <a:t>2,038 kits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118482" y="2582987"/>
            <a:ext cx="5384800" cy="4227565"/>
          </a:xfrm>
        </p:spPr>
        <p:txBody>
          <a:bodyPr/>
          <a:lstStyle/>
          <a:p>
            <a:pPr marL="46355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/>
                </a:solidFill>
              </a:rPr>
              <a:t>Kits </a:t>
            </a:r>
            <a:r>
              <a:rPr lang="en-US" sz="2000" b="1" dirty="0">
                <a:solidFill>
                  <a:schemeClr val="tx2"/>
                </a:solidFill>
              </a:rPr>
              <a:t>Issued as of </a:t>
            </a:r>
            <a:r>
              <a:rPr lang="en-US" sz="2000" b="1" dirty="0" smtClean="0">
                <a:solidFill>
                  <a:schemeClr val="tx2"/>
                </a:solidFill>
              </a:rPr>
              <a:t>07/03/2025</a:t>
            </a:r>
            <a:r>
              <a:rPr lang="en-US" sz="2000" b="1" dirty="0">
                <a:solidFill>
                  <a:schemeClr val="tx2"/>
                </a:solidFill>
              </a:rPr>
              <a:t>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SWAT-T: 972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TMT: 691 </a:t>
            </a:r>
            <a:endParaRPr lang="en-US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Curads: 699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Total</a:t>
            </a:r>
            <a:r>
              <a:rPr lang="en-US" dirty="0">
                <a:solidFill>
                  <a:schemeClr val="tx2"/>
                </a:solidFill>
              </a:rPr>
              <a:t>: </a:t>
            </a:r>
            <a:r>
              <a:rPr lang="en-US" dirty="0" smtClean="0">
                <a:solidFill>
                  <a:schemeClr val="tx2"/>
                </a:solidFill>
              </a:rPr>
              <a:t>2,362 kits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3171" y="1119673"/>
            <a:ext cx="10972800" cy="419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rgbClr val="1C437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smtClean="0">
                <a:solidFill>
                  <a:srgbClr val="1F497D"/>
                </a:solidFill>
                <a:cs typeface="Calibri"/>
                <a:sym typeface="Calibri"/>
              </a:rPr>
              <a:t>4.2. Updates from LCSS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7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7408" y="1059252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IV. Updates from LCSS 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6864" y="2099655"/>
            <a:ext cx="1075334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F497D"/>
                </a:solidFill>
                <a:cs typeface="Calibri"/>
                <a:sym typeface="Calibri"/>
              </a:rPr>
              <a:t>G.  Anonymous reporting </a:t>
            </a:r>
            <a:endParaRPr lang="en-US" sz="2000" b="1" dirty="0">
              <a:solidFill>
                <a:srgbClr val="1F497D"/>
              </a:solidFill>
            </a:endParaRPr>
          </a:p>
          <a:p>
            <a:endParaRPr lang="en-US" sz="22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Crime-stoppers: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722 Schools: Grades 6 and above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49 Parishes (54 Parish Partners once new On-Boarding is complete)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On-Boarded Rapides Parish (11)</a:t>
            </a:r>
          </a:p>
          <a:p>
            <a:pPr lvl="1"/>
            <a:endParaRPr lang="en-US" sz="2200" b="1" dirty="0" smtClean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2024    2,327 tips which led to 6 arrests</a:t>
            </a:r>
          </a:p>
          <a:p>
            <a:r>
              <a:rPr lang="en-US" dirty="0">
                <a:solidFill>
                  <a:srgbClr val="002060"/>
                </a:solidFill>
              </a:rPr>
              <a:t>2025    </a:t>
            </a:r>
            <a:r>
              <a:rPr lang="en-US" dirty="0" smtClean="0">
                <a:solidFill>
                  <a:srgbClr val="002060"/>
                </a:solidFill>
              </a:rPr>
              <a:t>1,234 </a:t>
            </a:r>
            <a:r>
              <a:rPr lang="en-US" dirty="0">
                <a:solidFill>
                  <a:srgbClr val="002060"/>
                </a:solidFill>
              </a:rPr>
              <a:t>tips received from  – March – June 30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, 2025  which led to 7 </a:t>
            </a:r>
            <a:r>
              <a:rPr lang="en-US" dirty="0" smtClean="0">
                <a:solidFill>
                  <a:srgbClr val="002060"/>
                </a:solidFill>
              </a:rPr>
              <a:t>arrests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March 2025-June 2025: 170 Mental Health Tips and 424 threats of Violence Tips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b="1" u="sng" dirty="0" smtClean="0">
                <a:solidFill>
                  <a:srgbClr val="002060"/>
                </a:solidFill>
              </a:rPr>
              <a:t>2024-2025</a:t>
            </a:r>
            <a:r>
              <a:rPr lang="en-US" u="sng" dirty="0">
                <a:solidFill>
                  <a:srgbClr val="002060"/>
                </a:solidFill>
              </a:rPr>
              <a:t> School Year August 1 to date</a:t>
            </a:r>
            <a:r>
              <a:rPr lang="en-US" u="sng" dirty="0" smtClean="0">
                <a:solidFill>
                  <a:srgbClr val="002060"/>
                </a:solidFill>
              </a:rPr>
              <a:t>:</a:t>
            </a:r>
            <a:r>
              <a:rPr lang="en-US" dirty="0">
                <a:solidFill>
                  <a:srgbClr val="002060"/>
                </a:solidFill>
              </a:rPr>
              <a:t>     2,728 - </a:t>
            </a:r>
            <a:r>
              <a:rPr lang="en-US" dirty="0" smtClean="0">
                <a:solidFill>
                  <a:srgbClr val="002060"/>
                </a:solidFill>
              </a:rPr>
              <a:t>Tips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dirty="0" smtClean="0">
                <a:solidFill>
                  <a:srgbClr val="002060"/>
                </a:solidFill>
              </a:rPr>
              <a:t>received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u="sng" dirty="0" smtClean="0">
                <a:solidFill>
                  <a:srgbClr val="002060"/>
                </a:solidFill>
              </a:rPr>
              <a:t>On-Boarding before the 2025 School Year:</a:t>
            </a:r>
            <a:r>
              <a:rPr lang="en-US" dirty="0" smtClean="0">
                <a:solidFill>
                  <a:srgbClr val="002060"/>
                </a:solidFill>
              </a:rPr>
              <a:t> Grant Parish (8), Bienville Parish (7), Winn Parish (5), Catahoula Parish (5), Concordia Parish (7)</a:t>
            </a:r>
            <a:endParaRPr lang="en-US" sz="2200" dirty="0" smtClean="0">
              <a:solidFill>
                <a:schemeClr val="tx2"/>
              </a:solidFill>
            </a:endParaRPr>
          </a:p>
          <a:p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7408" y="1059253"/>
            <a:ext cx="10972800" cy="935534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4.2. Updates from LCSS 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460" y="2112563"/>
            <a:ext cx="1075334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 startAt="8"/>
            </a:pPr>
            <a:r>
              <a:rPr lang="en-US" sz="2000" b="1" dirty="0" smtClean="0">
                <a:solidFill>
                  <a:srgbClr val="1F497D"/>
                </a:solidFill>
                <a:cs typeface="Calibri"/>
                <a:sym typeface="Calibri"/>
              </a:rPr>
              <a:t>Area Coordinator (Region 1,3,9)</a:t>
            </a:r>
          </a:p>
          <a:p>
            <a:endParaRPr lang="en-US" sz="2000" b="1" dirty="0">
              <a:solidFill>
                <a:srgbClr val="1F497D"/>
              </a:solidFill>
              <a:cs typeface="Calibri"/>
              <a:sym typeface="Calibri"/>
            </a:endParaRPr>
          </a:p>
          <a:p>
            <a:r>
              <a:rPr lang="en-US" sz="1600" b="1" dirty="0" smtClean="0">
                <a:solidFill>
                  <a:srgbClr val="1F497D"/>
                </a:solidFill>
                <a:cs typeface="Calibri"/>
                <a:sym typeface="Calibri"/>
              </a:rPr>
              <a:t>16-Public Systems (358 schools)</a:t>
            </a:r>
          </a:p>
          <a:p>
            <a:r>
              <a:rPr lang="en-US" sz="1600" b="1" dirty="0" smtClean="0">
                <a:solidFill>
                  <a:srgbClr val="1F497D"/>
                </a:solidFill>
                <a:cs typeface="Calibri"/>
                <a:sym typeface="Calibri"/>
              </a:rPr>
              <a:t>Private, Charter, Archdiocese (258 Schools)</a:t>
            </a:r>
          </a:p>
          <a:p>
            <a:endParaRPr lang="en-US" sz="1200" b="1" dirty="0" smtClean="0">
              <a:solidFill>
                <a:srgbClr val="1F497D"/>
              </a:solidFill>
            </a:endParaRPr>
          </a:p>
          <a:p>
            <a:endParaRPr lang="en-US" sz="1200" b="1" dirty="0" smtClean="0">
              <a:solidFill>
                <a:srgbClr val="1F497D"/>
              </a:solidFill>
            </a:endParaRPr>
          </a:p>
          <a:p>
            <a:endParaRPr lang="en-US" sz="1200" b="1" dirty="0">
              <a:solidFill>
                <a:srgbClr val="1F497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17 MAR Workshop with Tangipahoa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18 MAR and 8 APR </a:t>
            </a:r>
            <a:r>
              <a:rPr lang="en-US" sz="1500" dirty="0">
                <a:solidFill>
                  <a:srgbClr val="002060"/>
                </a:solidFill>
              </a:rPr>
              <a:t>Training at St. John Parish School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29-30 APR New Orleans and Tangipahoa Focus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8 May Presented at BESE-Authorized Charter School monthly meeting</a:t>
            </a:r>
            <a:endParaRPr lang="en-US" sz="15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May, June and July: Meeting with schools to discuss their EOPS, training plans</a:t>
            </a:r>
          </a:p>
          <a:p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smtClean="0">
                <a:solidFill>
                  <a:srgbClr val="002060"/>
                </a:solidFill>
              </a:rPr>
              <a:t>      and doing walk-throughs of their campuses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August: Scheduling training with schools for initial in-services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Tangipahoa Parish is doing a Pilot for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Livingston Parish SRO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St. James 6/19/25 Mass Casualty Exercise-LERN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Lafourche 7/10/25 Mass Casualty Exercise-LERN</a:t>
            </a:r>
            <a:endParaRPr lang="en-US" sz="1600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tx2"/>
              </a:solidFill>
            </a:endParaRPr>
          </a:p>
          <a:p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592" t="25967" r="71459" b="6214"/>
          <a:stretch/>
        </p:blipFill>
        <p:spPr>
          <a:xfrm>
            <a:off x="8242173" y="1435098"/>
            <a:ext cx="3885698" cy="35469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926838">
            <a:off x="3952921" y="2207735"/>
            <a:ext cx="4331122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616</a:t>
            </a:r>
            <a:r>
              <a:rPr lang="en-US" sz="45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Schools</a:t>
            </a:r>
          </a:p>
          <a:p>
            <a:pPr algn="ctr"/>
            <a:r>
              <a:rPr lang="en-US" sz="4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301,173 Students</a:t>
            </a:r>
            <a:endParaRPr lang="en-US" sz="4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6913" y="4972049"/>
            <a:ext cx="5801629" cy="1846659"/>
          </a:xfrm>
          <a:prstGeom prst="rect">
            <a:avLst/>
          </a:prstGeom>
          <a:noFill/>
          <a:ln cmpd="dbl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Addition: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Working </a:t>
            </a:r>
            <a:r>
              <a:rPr lang="en-US" sz="1600" dirty="0"/>
              <a:t>with schools </a:t>
            </a:r>
            <a:r>
              <a:rPr lang="en-US" sz="1600" dirty="0" smtClean="0"/>
              <a:t>with grants FY24, FY25 and FY26 </a:t>
            </a:r>
            <a:r>
              <a:rPr lang="en-US" b="1" dirty="0" smtClean="0">
                <a:solidFill>
                  <a:srgbClr val="FF0000"/>
                </a:solidFill>
              </a:rPr>
              <a:t>(253)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Requested Data Call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Assisting Schools with FY26 Grant </a:t>
            </a:r>
            <a:r>
              <a:rPr lang="en-US" sz="1600" dirty="0" smtClean="0"/>
              <a:t>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Assisting </a:t>
            </a:r>
            <a:r>
              <a:rPr lang="en-US" sz="1600" dirty="0"/>
              <a:t>with anonymous reporting roll </a:t>
            </a:r>
            <a:r>
              <a:rPr lang="en-US" sz="1600" dirty="0" smtClean="0"/>
              <a:t>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Attend personal development trainings &amp; other conferences to promote LCSS.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5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10" y="997916"/>
            <a:ext cx="1474949" cy="100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513" y="913146"/>
            <a:ext cx="10972800" cy="935534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4.2. Updates from LCSS 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992801"/>
            <a:ext cx="107533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I</a:t>
            </a:r>
            <a:r>
              <a:rPr lang="en-US" sz="2000" b="1" dirty="0" smtClean="0">
                <a:solidFill>
                  <a:srgbClr val="1F497D"/>
                </a:solidFill>
                <a:cs typeface="Calibri"/>
                <a:sym typeface="Calibri"/>
              </a:rPr>
              <a:t>.	Area Coordinator (Region 2,4,5)</a:t>
            </a:r>
          </a:p>
          <a:p>
            <a:endParaRPr lang="en-US" sz="2000" b="1" dirty="0">
              <a:solidFill>
                <a:srgbClr val="1F497D"/>
              </a:solidFill>
              <a:cs typeface="Calibri"/>
              <a:sym typeface="Calibri"/>
            </a:endParaRPr>
          </a:p>
          <a:p>
            <a:r>
              <a:rPr lang="en-US" b="1" dirty="0" smtClean="0">
                <a:cs typeface="Calibri"/>
                <a:sym typeface="Calibri"/>
              </a:rPr>
              <a:t>23 Public Systems </a:t>
            </a:r>
            <a:r>
              <a:rPr lang="en-US" b="1" dirty="0" smtClean="0">
                <a:solidFill>
                  <a:srgbClr val="1F497D"/>
                </a:solidFill>
                <a:cs typeface="Calibri"/>
                <a:sym typeface="Calibri"/>
              </a:rPr>
              <a:t>(508 schools)</a:t>
            </a:r>
          </a:p>
          <a:p>
            <a:r>
              <a:rPr lang="en-US" b="1" dirty="0" smtClean="0">
                <a:cs typeface="Calibri"/>
                <a:sym typeface="Calibri"/>
              </a:rPr>
              <a:t>Charter/Non-public</a:t>
            </a:r>
            <a:r>
              <a:rPr lang="en-US" b="1" dirty="0" smtClean="0">
                <a:solidFill>
                  <a:srgbClr val="1F497D"/>
                </a:solidFill>
                <a:cs typeface="Calibri"/>
                <a:sym typeface="Calibri"/>
              </a:rPr>
              <a:t> (113 Schools)</a:t>
            </a:r>
          </a:p>
          <a:p>
            <a:r>
              <a:rPr lang="en-US" b="1" dirty="0">
                <a:cs typeface="Calibri"/>
                <a:sym typeface="Calibri"/>
              </a:rPr>
              <a:t>3 Catholic </a:t>
            </a:r>
            <a:r>
              <a:rPr lang="en-US" b="1" dirty="0" smtClean="0">
                <a:cs typeface="Calibri"/>
                <a:sym typeface="Calibri"/>
              </a:rPr>
              <a:t>Diocese </a:t>
            </a:r>
            <a:r>
              <a:rPr lang="en-US" b="1" dirty="0">
                <a:solidFill>
                  <a:srgbClr val="1F497D"/>
                </a:solidFill>
                <a:cs typeface="Calibri"/>
                <a:sym typeface="Calibri"/>
              </a:rPr>
              <a:t>(</a:t>
            </a:r>
            <a:r>
              <a:rPr lang="en-US" b="1" dirty="0" smtClean="0">
                <a:solidFill>
                  <a:srgbClr val="1F497D"/>
                </a:solidFill>
                <a:cs typeface="Calibri"/>
                <a:sym typeface="Calibri"/>
              </a:rPr>
              <a:t>60 </a:t>
            </a:r>
            <a:r>
              <a:rPr lang="en-US" b="1" dirty="0">
                <a:solidFill>
                  <a:srgbClr val="1F497D"/>
                </a:solidFill>
                <a:cs typeface="Calibri"/>
                <a:sym typeface="Calibri"/>
              </a:rPr>
              <a:t>Schools</a:t>
            </a:r>
            <a:r>
              <a:rPr lang="en-US" b="1" dirty="0" smtClean="0">
                <a:solidFill>
                  <a:srgbClr val="1F497D"/>
                </a:solidFill>
                <a:cs typeface="Calibri"/>
                <a:sym typeface="Calibri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1F497D"/>
                </a:solidFill>
                <a:cs typeface="Calibri"/>
                <a:sym typeface="Calibri"/>
              </a:rPr>
              <a:t>Lake Charles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1F497D"/>
                </a:solidFill>
                <a:cs typeface="Calibri"/>
                <a:sym typeface="Calibri"/>
              </a:rPr>
              <a:t>Lafayette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1F497D"/>
                </a:solidFill>
                <a:cs typeface="Calibri"/>
                <a:sym typeface="Calibri"/>
              </a:rPr>
              <a:t>Baton Rouge</a:t>
            </a:r>
            <a:endParaRPr lang="en-US" sz="1400" b="1" dirty="0">
              <a:solidFill>
                <a:srgbClr val="1F497D"/>
              </a:solidFill>
              <a:cs typeface="Calibri"/>
              <a:sym typeface="Calibri"/>
            </a:endParaRPr>
          </a:p>
          <a:p>
            <a:endParaRPr lang="en-US" b="1" dirty="0" smtClean="0">
              <a:solidFill>
                <a:srgbClr val="1F497D"/>
              </a:solidFill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2060"/>
                </a:solidFill>
              </a:rPr>
              <a:t>18 MAR</a:t>
            </a:r>
            <a:r>
              <a:rPr lang="en-US" sz="1500" dirty="0" smtClean="0">
                <a:solidFill>
                  <a:srgbClr val="002060"/>
                </a:solidFill>
              </a:rPr>
              <a:t>: Assist with training for </a:t>
            </a:r>
            <a:r>
              <a:rPr lang="en-US" sz="1500" dirty="0">
                <a:solidFill>
                  <a:srgbClr val="002060"/>
                </a:solidFill>
              </a:rPr>
              <a:t>St. John Parish School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2060"/>
                </a:solidFill>
              </a:rPr>
              <a:t>21-25 APR: </a:t>
            </a:r>
            <a:r>
              <a:rPr lang="en-US" sz="1500" dirty="0" smtClean="0">
                <a:solidFill>
                  <a:srgbClr val="002060"/>
                </a:solidFill>
              </a:rPr>
              <a:t>VTRA &amp; TES Training (New Threat Assessment)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2060"/>
                </a:solidFill>
              </a:rPr>
              <a:t>6 &amp; 8 MAY</a:t>
            </a:r>
            <a:r>
              <a:rPr lang="en-US" sz="1500" dirty="0" smtClean="0">
                <a:solidFill>
                  <a:srgbClr val="002060"/>
                </a:solidFill>
              </a:rPr>
              <a:t>: Calcasieu and St. Martin Threat Assessment Focus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2060"/>
                </a:solidFill>
              </a:rPr>
              <a:t>MAY</a:t>
            </a:r>
            <a:r>
              <a:rPr lang="en-US" sz="1500" dirty="0" smtClean="0">
                <a:solidFill>
                  <a:srgbClr val="002060"/>
                </a:solidFill>
              </a:rPr>
              <a:t>: Meet with 988 Providers to Coordinate Handoffs from GO SAFE 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2060"/>
                </a:solidFill>
              </a:rPr>
              <a:t>MAY</a:t>
            </a:r>
            <a:r>
              <a:rPr lang="en-US" sz="1500" dirty="0" smtClean="0">
                <a:solidFill>
                  <a:srgbClr val="002060"/>
                </a:solidFill>
              </a:rPr>
              <a:t>: Conduct student focus groups for GO SAFE 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2060"/>
                </a:solidFill>
              </a:rPr>
              <a:t>22 JUL: </a:t>
            </a:r>
            <a:r>
              <a:rPr lang="en-US" sz="1500" dirty="0" smtClean="0">
                <a:solidFill>
                  <a:srgbClr val="002060"/>
                </a:solidFill>
              </a:rPr>
              <a:t>Calcasieu Parish Outreach Pilot Meeting </a:t>
            </a:r>
            <a:endParaRPr lang="en-US" sz="15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2060"/>
                </a:solidFill>
              </a:rPr>
              <a:t>23 JUL: </a:t>
            </a:r>
            <a:r>
              <a:rPr lang="en-US" sz="1500" i="1" dirty="0" smtClean="0">
                <a:solidFill>
                  <a:srgbClr val="002060"/>
                </a:solidFill>
              </a:rPr>
              <a:t>Pointe Coupee District </a:t>
            </a:r>
            <a:r>
              <a:rPr lang="en-US" sz="1500" dirty="0" smtClean="0">
                <a:solidFill>
                  <a:srgbClr val="002060"/>
                </a:solidFill>
              </a:rPr>
              <a:t>Training &amp; School Walkthroughs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2060"/>
                </a:solidFill>
              </a:rPr>
              <a:t>1 AUG</a:t>
            </a:r>
            <a:r>
              <a:rPr lang="en-US" sz="1500" dirty="0">
                <a:solidFill>
                  <a:srgbClr val="002060"/>
                </a:solidFill>
              </a:rPr>
              <a:t>:</a:t>
            </a:r>
            <a:r>
              <a:rPr lang="en-US" sz="1500" dirty="0" smtClean="0">
                <a:solidFill>
                  <a:srgbClr val="002060"/>
                </a:solidFill>
              </a:rPr>
              <a:t> East </a:t>
            </a:r>
            <a:r>
              <a:rPr lang="en-US" sz="1500" dirty="0">
                <a:solidFill>
                  <a:srgbClr val="002060"/>
                </a:solidFill>
              </a:rPr>
              <a:t>Feliciana </a:t>
            </a:r>
            <a:r>
              <a:rPr lang="en-US" sz="1500" dirty="0" smtClean="0">
                <a:solidFill>
                  <a:srgbClr val="002060"/>
                </a:solidFill>
              </a:rPr>
              <a:t>Run, Hide, Fight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2060"/>
                </a:solidFill>
              </a:rPr>
              <a:t>6 AUG: </a:t>
            </a:r>
            <a:r>
              <a:rPr lang="en-US" sz="1500" dirty="0" smtClean="0">
                <a:solidFill>
                  <a:srgbClr val="002060"/>
                </a:solidFill>
              </a:rPr>
              <a:t>Pointe Coupe School Level Trainings (Situational Awareness &amp; ALICE)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2060"/>
                </a:solidFill>
              </a:rPr>
              <a:t>AUG &amp; SEPT</a:t>
            </a:r>
            <a:r>
              <a:rPr lang="en-US" sz="1500" dirty="0" smtClean="0">
                <a:solidFill>
                  <a:srgbClr val="002060"/>
                </a:solidFill>
              </a:rPr>
              <a:t>: Meet with Schools/Districts to roll out GO SAFE LA </a:t>
            </a:r>
          </a:p>
          <a:p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592" t="25967" r="71459" b="6214"/>
          <a:stretch/>
        </p:blipFill>
        <p:spPr>
          <a:xfrm>
            <a:off x="8542305" y="1004470"/>
            <a:ext cx="3682942" cy="3361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926838">
            <a:off x="3698877" y="2174845"/>
            <a:ext cx="461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681</a:t>
            </a:r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 Schools</a:t>
            </a:r>
          </a:p>
          <a:p>
            <a:pPr algn="ctr"/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300,842 Students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C00000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9489" y="4284816"/>
            <a:ext cx="5865758" cy="2554545"/>
          </a:xfrm>
          <a:prstGeom prst="rect">
            <a:avLst/>
          </a:prstGeom>
          <a:noFill/>
          <a:ln cmpd="dbl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Addition: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Project Lead – New Anonymous Reporting System “</a:t>
            </a:r>
            <a:r>
              <a:rPr lang="en-US" sz="1600" b="1" dirty="0"/>
              <a:t>Go Safe LA</a:t>
            </a:r>
            <a:r>
              <a:rPr lang="en-US" sz="1600" dirty="0" smtClean="0"/>
              <a:t>” &amp; “</a:t>
            </a:r>
            <a:r>
              <a:rPr lang="en-US" sz="1600" b="1" dirty="0" smtClean="0"/>
              <a:t>Handle with Care</a:t>
            </a:r>
            <a:r>
              <a:rPr lang="en-US" sz="1600" dirty="0" smtClean="0"/>
              <a:t>”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Request &amp; Follow Up with Schools for </a:t>
            </a:r>
            <a:r>
              <a:rPr lang="en-US" sz="1600" b="1" dirty="0" smtClean="0"/>
              <a:t>2025 School Safety Survey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Assist schools </a:t>
            </a:r>
            <a:r>
              <a:rPr lang="en-US" sz="1600" b="1" dirty="0"/>
              <a:t>with FY26 </a:t>
            </a:r>
            <a:r>
              <a:rPr lang="en-US" sz="1600" b="1" dirty="0" smtClean="0"/>
              <a:t>grant applications; FY24-25 closeouts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MAY, JUN, JULY - </a:t>
            </a:r>
            <a:r>
              <a:rPr lang="en-US" sz="1600" dirty="0"/>
              <a:t>Attend </a:t>
            </a:r>
            <a:r>
              <a:rPr lang="en-US" sz="1600" dirty="0" smtClean="0"/>
              <a:t>school/district &amp; </a:t>
            </a:r>
            <a:r>
              <a:rPr lang="en-US" sz="1600" dirty="0"/>
              <a:t>parish level meetings to support school safety </a:t>
            </a:r>
            <a:r>
              <a:rPr lang="en-US" sz="1600" dirty="0" smtClean="0"/>
              <a:t>initiatives, emergency </a:t>
            </a:r>
            <a:r>
              <a:rPr lang="en-US" sz="1600" dirty="0"/>
              <a:t>operation </a:t>
            </a:r>
            <a:r>
              <a:rPr lang="en-US" sz="1600" dirty="0" smtClean="0"/>
              <a:t>planning, AAR’s, and provide training as requested.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Attend personal professional development trainings &amp; other conferences to promote LCSS.</a:t>
            </a:r>
          </a:p>
        </p:txBody>
      </p:sp>
      <p:sp>
        <p:nvSpPr>
          <p:cNvPr id="12" name="Oval 11"/>
          <p:cNvSpPr/>
          <p:nvPr/>
        </p:nvSpPr>
        <p:spPr>
          <a:xfrm>
            <a:off x="8646681" y="2685424"/>
            <a:ext cx="2427889" cy="1361059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2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7408" y="1059252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IV. Updates from LCSS 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716" y="2254481"/>
            <a:ext cx="1075334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7525"/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J</a:t>
            </a:r>
            <a:r>
              <a:rPr lang="en-US" sz="2000" b="1" dirty="0" smtClean="0">
                <a:solidFill>
                  <a:srgbClr val="1F497D"/>
                </a:solidFill>
                <a:cs typeface="Calibri"/>
                <a:sym typeface="Calibri"/>
              </a:rPr>
              <a:t>.	Area Coordinator (Region 6,7,8)</a:t>
            </a:r>
            <a:endParaRPr lang="en-US" sz="2000" b="1" dirty="0">
              <a:solidFill>
                <a:srgbClr val="1F497D"/>
              </a:solidFill>
            </a:endParaRP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pPr marL="801688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B3054"/>
                </a:solidFill>
              </a:rPr>
              <a:t>2026 Grant Applications </a:t>
            </a:r>
            <a:r>
              <a:rPr lang="en-US" sz="2000" dirty="0" smtClean="0">
                <a:solidFill>
                  <a:srgbClr val="1B3054"/>
                </a:solidFill>
              </a:rPr>
              <a:t>214  </a:t>
            </a:r>
            <a:r>
              <a:rPr lang="en-US" sz="2000" dirty="0" smtClean="0">
                <a:solidFill>
                  <a:srgbClr val="1B3054"/>
                </a:solidFill>
              </a:rPr>
              <a:t>/ 2024-25 Applications 102 </a:t>
            </a:r>
          </a:p>
          <a:p>
            <a:pPr marL="801688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B3054"/>
                </a:solidFill>
              </a:rPr>
              <a:t>Region 6 – </a:t>
            </a:r>
            <a:r>
              <a:rPr lang="en-US" sz="2000" dirty="0" smtClean="0">
                <a:solidFill>
                  <a:srgbClr val="1B3054"/>
                </a:solidFill>
              </a:rPr>
              <a:t>55, </a:t>
            </a:r>
            <a:r>
              <a:rPr lang="en-US" sz="2000" dirty="0" smtClean="0">
                <a:solidFill>
                  <a:srgbClr val="1B3054"/>
                </a:solidFill>
              </a:rPr>
              <a:t>Region 7 – </a:t>
            </a:r>
            <a:r>
              <a:rPr lang="en-US" sz="2000" dirty="0" smtClean="0">
                <a:solidFill>
                  <a:srgbClr val="1B3054"/>
                </a:solidFill>
              </a:rPr>
              <a:t>85, </a:t>
            </a:r>
            <a:r>
              <a:rPr lang="en-US" sz="2000" dirty="0" smtClean="0">
                <a:solidFill>
                  <a:srgbClr val="1B3054"/>
                </a:solidFill>
              </a:rPr>
              <a:t>Region 8 </a:t>
            </a:r>
            <a:r>
              <a:rPr lang="en-US" sz="2000" dirty="0">
                <a:solidFill>
                  <a:srgbClr val="1B3054"/>
                </a:solidFill>
              </a:rPr>
              <a:t>– </a:t>
            </a:r>
            <a:r>
              <a:rPr lang="en-US" sz="2000" dirty="0" smtClean="0">
                <a:solidFill>
                  <a:srgbClr val="1B3054"/>
                </a:solidFill>
              </a:rPr>
              <a:t>74</a:t>
            </a:r>
            <a:endParaRPr lang="en-US" sz="2000" dirty="0" smtClean="0">
              <a:solidFill>
                <a:srgbClr val="1B3054"/>
              </a:solidFill>
            </a:endParaRPr>
          </a:p>
          <a:p>
            <a:pPr marL="801688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B3054"/>
                </a:solidFill>
              </a:rPr>
              <a:t>Coordinate </a:t>
            </a:r>
            <a:r>
              <a:rPr lang="en-US" sz="2000" dirty="0">
                <a:solidFill>
                  <a:srgbClr val="1B3054"/>
                </a:solidFill>
              </a:rPr>
              <a:t>f</a:t>
            </a:r>
            <a:r>
              <a:rPr lang="en-US" sz="2000" dirty="0" smtClean="0">
                <a:solidFill>
                  <a:srgbClr val="1B3054"/>
                </a:solidFill>
              </a:rPr>
              <a:t>uture training needs of the Regional Districts/Schools</a:t>
            </a:r>
          </a:p>
          <a:p>
            <a:pPr marL="801688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B3054"/>
                </a:solidFill>
              </a:rPr>
              <a:t>Continue to track progress and audit the LCSS Grants</a:t>
            </a:r>
          </a:p>
          <a:p>
            <a:pPr marL="801688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B3054"/>
                </a:solidFill>
              </a:rPr>
              <a:t>Verify and assist with the integration of the “Panic Button Systems”</a:t>
            </a:r>
          </a:p>
          <a:p>
            <a:pPr marL="801688"/>
            <a:r>
              <a:rPr lang="en-US" sz="2000" dirty="0">
                <a:solidFill>
                  <a:srgbClr val="1B3054"/>
                </a:solidFill>
              </a:rPr>
              <a:t>w</a:t>
            </a:r>
            <a:r>
              <a:rPr lang="en-US" sz="2000" dirty="0" smtClean="0">
                <a:solidFill>
                  <a:srgbClr val="1B3054"/>
                </a:solidFill>
              </a:rPr>
              <a:t>ith 911</a:t>
            </a:r>
          </a:p>
          <a:p>
            <a:pPr marL="801688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B3054"/>
                </a:solidFill>
              </a:rPr>
              <a:t>Verify and assist with the integration of a anonymous </a:t>
            </a:r>
            <a:r>
              <a:rPr lang="en-US" sz="2000" dirty="0">
                <a:solidFill>
                  <a:srgbClr val="1B3054"/>
                </a:solidFill>
              </a:rPr>
              <a:t>reporting </a:t>
            </a:r>
            <a:endParaRPr lang="en-US" sz="2000" dirty="0" smtClean="0">
              <a:solidFill>
                <a:srgbClr val="1B3054"/>
              </a:solidFill>
            </a:endParaRPr>
          </a:p>
          <a:p>
            <a:pPr marL="801688"/>
            <a:r>
              <a:rPr lang="en-US" sz="2000" dirty="0" smtClean="0">
                <a:solidFill>
                  <a:srgbClr val="1B3054"/>
                </a:solidFill>
              </a:rPr>
              <a:t>system</a:t>
            </a:r>
          </a:p>
          <a:p>
            <a:pPr marL="801688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B3054"/>
                </a:solidFill>
              </a:rPr>
              <a:t>Assist with Behavior Threat Assessment and Management System</a:t>
            </a:r>
          </a:p>
          <a:p>
            <a:pPr marL="515938"/>
            <a:endParaRPr lang="en-US" sz="20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1B3054"/>
              </a:solidFill>
            </a:endParaRPr>
          </a:p>
          <a:p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592" t="25967" r="71459" b="6214"/>
          <a:stretch/>
        </p:blipFill>
        <p:spPr>
          <a:xfrm>
            <a:off x="8217984" y="2758190"/>
            <a:ext cx="3885698" cy="35376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217984" y="2689196"/>
            <a:ext cx="2427889" cy="198773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38657" y="1579453"/>
            <a:ext cx="10753343" cy="716794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4.3</a:t>
            </a:r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. </a:t>
            </a:r>
            <a:r>
              <a:rPr lang="en-US" sz="3200" b="1" u="sng" dirty="0">
                <a:solidFill>
                  <a:srgbClr val="1F497D"/>
                </a:solidFill>
                <a:cs typeface="Calibri"/>
              </a:rPr>
              <a:t>UPDATES FROM LA STATE POLICE &amp; FUSION CENTER</a:t>
            </a:r>
          </a:p>
        </p:txBody>
      </p:sp>
    </p:spTree>
    <p:extLst>
      <p:ext uri="{BB962C8B-B14F-4D97-AF65-F5344CB8AC3E}">
        <p14:creationId xmlns:p14="http://schemas.microsoft.com/office/powerpoint/2010/main" val="148161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378001" y="1221056"/>
            <a:ext cx="11007305" cy="716794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2.0. Roll Call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37205" y="2374917"/>
            <a:ext cx="11221085" cy="3877986"/>
            <a:chOff x="874033" y="2426675"/>
            <a:chExt cx="11221085" cy="3877986"/>
          </a:xfrm>
        </p:grpSpPr>
        <p:sp>
          <p:nvSpPr>
            <p:cNvPr id="4" name="Rectangle 3"/>
            <p:cNvSpPr/>
            <p:nvPr/>
          </p:nvSpPr>
          <p:spPr>
            <a:xfrm>
              <a:off x="6006913" y="3290500"/>
              <a:ext cx="223138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 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006913" y="3290500"/>
              <a:ext cx="223138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 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06913" y="3290500"/>
              <a:ext cx="223138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74033" y="2426675"/>
              <a:ext cx="4891339" cy="3877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Director of GOHSEP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House Homeland Security Chair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Senate Homeland Security Chair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Superintendent of Louisiana State Police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LA Sheriff’s Association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LA Interchurch Conference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LDOE Superintendent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Law Enforcement Commission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LA School Board Association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LA Assc. </a:t>
              </a:r>
              <a:r>
                <a:rPr lang="en-US" sz="1900" b="1" dirty="0">
                  <a:solidFill>
                    <a:schemeClr val="tx2"/>
                  </a:solidFill>
                </a:rPr>
                <a:t>o</a:t>
              </a:r>
              <a:r>
                <a:rPr lang="en-US" sz="1900" b="1" dirty="0" smtClean="0">
                  <a:solidFill>
                    <a:schemeClr val="tx2"/>
                  </a:solidFill>
                </a:rPr>
                <a:t>f School Superintendents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LA Assc. </a:t>
              </a:r>
              <a:r>
                <a:rPr lang="en-US" sz="1900" b="1" dirty="0">
                  <a:solidFill>
                    <a:schemeClr val="tx2"/>
                  </a:solidFill>
                </a:rPr>
                <a:t>o</a:t>
              </a:r>
              <a:r>
                <a:rPr lang="en-US" sz="1900" b="1" dirty="0" smtClean="0">
                  <a:solidFill>
                    <a:schemeClr val="tx2"/>
                  </a:solidFill>
                </a:rPr>
                <a:t>f Public Charter Schools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Chair of Nonpublic School Commission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30051" y="2426676"/>
              <a:ext cx="5865067" cy="3877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Director of an OHSEP (Rural Area)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Director of an OHSEP (Metro Area)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LA Association of Chiefs of Police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LA Chapter Emergency Number Association President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LA State Fire Marshall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LA Department of Health Secretary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Department of Children &amp; Family Services Secretary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Senate Education Committee Chair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House Education Committee Chair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LA Association of Educators Teacher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LA Teacher’s Federation Teacher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 smtClean="0">
                  <a:solidFill>
                    <a:schemeClr val="tx2"/>
                  </a:solidFill>
                </a:rPr>
                <a:t>Legislative Youth Advisory Council Rep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9573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593263" y="1285853"/>
            <a:ext cx="11050438" cy="716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rgbClr val="1C437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5.0. New Business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57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082" y="1098170"/>
            <a:ext cx="10972800" cy="1040403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1F497D"/>
                </a:solidFill>
                <a:cs typeface="Calibri"/>
                <a:sym typeface="Calibri"/>
              </a:rPr>
              <a:t>5</a:t>
            </a:r>
            <a:r>
              <a:rPr lang="en-US" sz="2800" b="1" u="sng" dirty="0" smtClean="0">
                <a:solidFill>
                  <a:srgbClr val="1F497D"/>
                </a:solidFill>
                <a:cs typeface="Calibri"/>
                <a:sym typeface="Calibri"/>
              </a:rPr>
              <a:t>.1 Approval of FY 26 Grant Awards </a:t>
            </a:r>
            <a:endParaRPr lang="en-US" sz="2800" b="1" u="sng" dirty="0">
              <a:solidFill>
                <a:schemeClr val="tx2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3402638"/>
              </p:ext>
            </p:extLst>
          </p:nvPr>
        </p:nvGraphicFramePr>
        <p:xfrm>
          <a:off x="0" y="2177491"/>
          <a:ext cx="7081284" cy="4680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87610" y="3670182"/>
            <a:ext cx="4827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575 Applications Evaluated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~$25,769,000 in requested funds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All first-time recipients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111 </a:t>
            </a:r>
            <a:r>
              <a:rPr lang="en-US" dirty="0"/>
              <a:t>a</a:t>
            </a:r>
            <a:r>
              <a:rPr lang="en-US" dirty="0" smtClean="0"/>
              <a:t>pplications approved across 50 Parishes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7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3439" y="1310797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5.2. Update LCSS Legislative Report</a:t>
            </a:r>
            <a:endParaRPr lang="en-US" sz="3200" b="1" u="sng" dirty="0">
              <a:solidFill>
                <a:srgbClr val="1F497D"/>
              </a:solidFill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0280" y="2264190"/>
            <a:ext cx="1075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  <a:cs typeface="Calibri"/>
                <a:sym typeface="Calibri"/>
              </a:rPr>
              <a:t> </a:t>
            </a:r>
            <a:endParaRPr lang="en-US" sz="2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8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0993" y="1059252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5.3. Additional New Business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56673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0993" y="1059252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5.4. </a:t>
            </a:r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Public Comments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29977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082" y="1107724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5.5. Next Commission Meeting Date</a:t>
            </a:r>
            <a:endParaRPr lang="en-US" sz="3200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460375" y="2731608"/>
            <a:ext cx="50241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Mark your calendars! </a:t>
            </a:r>
          </a:p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The next Commission Meeting </a:t>
            </a:r>
            <a:br>
              <a:rPr lang="en-US" sz="3600" b="1" dirty="0" smtClean="0">
                <a:solidFill>
                  <a:schemeClr val="tx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</a:rPr>
              <a:t>will be held on September 30, 2025.</a:t>
            </a:r>
          </a:p>
        </p:txBody>
      </p:sp>
      <p:sp>
        <p:nvSpPr>
          <p:cNvPr id="3" name="AutoShape 2" descr="September 2025 Vertical Calendar | Portra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September 2025 Vertical Calendar | Portrai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6" descr="September 2025 Vertical Calendar | Portra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914" y="2731607"/>
            <a:ext cx="5879900" cy="4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27,600+ Red Check Mark Stock Photos, Pictures &amp; Royalty-Free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27,600+ Red Check Mark Stock Photos, Pictures &amp; Royalty-Fre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96" y="6029122"/>
            <a:ext cx="663601" cy="61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79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6121" y="1106668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6.0. Adjournment</a:t>
            </a:r>
            <a:endParaRPr lang="en-US" sz="3200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461542" y="2733794"/>
            <a:ext cx="101873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F497D"/>
                </a:solidFill>
                <a:cs typeface="Calibri"/>
                <a:sym typeface="Calibri"/>
              </a:rPr>
              <a:t>Thank you so much for attending!!! </a:t>
            </a:r>
          </a:p>
          <a:p>
            <a:pPr algn="ctr"/>
            <a:r>
              <a:rPr lang="en-US" sz="4800" b="1" dirty="0" smtClean="0">
                <a:solidFill>
                  <a:srgbClr val="1F497D"/>
                </a:solidFill>
                <a:cs typeface="Calibri"/>
                <a:sym typeface="Calibri"/>
              </a:rPr>
              <a:t>We look forward to seeing you at the next meeting!</a:t>
            </a:r>
            <a:endParaRPr lang="en-US" sz="4800" b="1" dirty="0" smtClean="0">
              <a:solidFill>
                <a:schemeClr val="tx2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6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1811" y="1153384"/>
            <a:ext cx="10753343" cy="716794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3.0. Adoption of Agenda</a:t>
            </a:r>
            <a:r>
              <a:rPr lang="en-US" sz="3200" b="1" dirty="0" smtClean="0">
                <a:solidFill>
                  <a:srgbClr val="1F497D"/>
                </a:solidFill>
                <a:cs typeface="Calibri"/>
                <a:sym typeface="Calibri"/>
              </a:rPr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618227" y="1870777"/>
            <a:ext cx="77849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8975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1.0	CALL TO ORDER – PLEDGE</a:t>
            </a:r>
          </a:p>
          <a:p>
            <a:pPr defTabSz="688975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2.0	ROLL CALL </a:t>
            </a:r>
          </a:p>
          <a:p>
            <a:pPr defTabSz="688975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3.0	ADOPTION OF AGENDA </a:t>
            </a:r>
          </a:p>
          <a:p>
            <a:pPr defTabSz="688975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4.0	OLD BUSINESS </a:t>
            </a:r>
          </a:p>
          <a:p>
            <a:pPr marL="914400">
              <a:tabLst>
                <a:tab pos="1431925" algn="l"/>
              </a:tabLs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4.1.	APPROVAL OF MARCH 2025 MEETING MINUTES </a:t>
            </a:r>
          </a:p>
          <a:p>
            <a:pPr marL="914400">
              <a:tabLst>
                <a:tab pos="1431925" algn="l"/>
              </a:tabLs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4.2.	UPDATES FROM LCSS </a:t>
            </a:r>
          </a:p>
          <a:p>
            <a:pPr marL="914400">
              <a:tabLst>
                <a:tab pos="1431925" algn="l"/>
              </a:tabLs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4.3.	UPDATES FROM LA STATE POLICE &amp; FUSION CENTER</a:t>
            </a:r>
          </a:p>
          <a:p>
            <a:pPr lvl="0" defTabSz="688975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5.0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	NEW BUSINESS </a:t>
            </a:r>
          </a:p>
          <a:p>
            <a:pPr marL="914400">
              <a:tabLst>
                <a:tab pos="1431925" algn="l"/>
              </a:tabLs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5.1.	APPROVAL OF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FY 26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GRANT AWARDS</a:t>
            </a:r>
          </a:p>
          <a:p>
            <a:pPr marL="914400">
              <a:tabLst>
                <a:tab pos="1431925" algn="l"/>
              </a:tabLs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5.2	UPDATE CONCERNING LCSS LEGISLATIVE REPORT</a:t>
            </a:r>
          </a:p>
          <a:p>
            <a:pPr marL="914400">
              <a:tabLst>
                <a:tab pos="1431925" algn="l"/>
              </a:tabLs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5.3.	OPEN FOR ADDITIONAL NEW BUSINESS</a:t>
            </a:r>
          </a:p>
          <a:p>
            <a:pPr marL="914400">
              <a:tabLst>
                <a:tab pos="1431925" algn="l"/>
              </a:tabLs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5.4.	PUBLIC COMMENTS </a:t>
            </a:r>
          </a:p>
          <a:p>
            <a:pPr marL="914400">
              <a:tabLst>
                <a:tab pos="1431925" algn="l"/>
              </a:tabLs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5.5.	NEXT COMMISSION MEETING DATE </a:t>
            </a:r>
          </a:p>
          <a:p>
            <a:pPr defTabSz="688975">
              <a:tabLst>
                <a:tab pos="688975" algn="l"/>
                <a:tab pos="1431925" algn="l"/>
              </a:tabLst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6.0	ADJOURNMENT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115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1811" y="1153384"/>
            <a:ext cx="10753343" cy="716794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4.0 Old Business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741810" y="2099655"/>
            <a:ext cx="10753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defRPr/>
            </a:pPr>
            <a:r>
              <a:rPr lang="en-US" sz="2400" b="1" dirty="0" smtClean="0">
                <a:solidFill>
                  <a:srgbClr val="1F497D"/>
                </a:solidFill>
                <a:cs typeface="Calibri"/>
                <a:sym typeface="Calibri"/>
              </a:rPr>
              <a:t>4.1 Approval </a:t>
            </a:r>
            <a:r>
              <a:rPr lang="en-US" sz="2400" b="1" dirty="0" smtClean="0">
                <a:solidFill>
                  <a:srgbClr val="1F497D"/>
                </a:solidFill>
                <a:cs typeface="Calibri"/>
                <a:sym typeface="Calibri"/>
              </a:rPr>
              <a:t>of March 2025 Meeting Minutes</a:t>
            </a:r>
          </a:p>
        </p:txBody>
      </p:sp>
    </p:spTree>
    <p:extLst>
      <p:ext uri="{BB962C8B-B14F-4D97-AF65-F5344CB8AC3E}">
        <p14:creationId xmlns:p14="http://schemas.microsoft.com/office/powerpoint/2010/main" val="145738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7408" y="1059252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1F497D"/>
                </a:solidFill>
                <a:cs typeface="Calibri"/>
                <a:sym typeface="Calibri"/>
              </a:rPr>
              <a:t>4.2. Updates from LCSS 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460" y="2024075"/>
            <a:ext cx="107533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A</a:t>
            </a:r>
            <a:r>
              <a:rPr lang="en-US" sz="2000" b="1" dirty="0" smtClean="0">
                <a:solidFill>
                  <a:srgbClr val="1F497D"/>
                </a:solidFill>
                <a:cs typeface="Calibri"/>
                <a:sym typeface="Calibri"/>
              </a:rPr>
              <a:t>.  Director of LCSS</a:t>
            </a:r>
            <a:endParaRPr lang="en-US" sz="2000" b="1" dirty="0">
              <a:solidFill>
                <a:srgbClr val="1F497D"/>
              </a:solidFill>
            </a:endParaRPr>
          </a:p>
          <a:p>
            <a:r>
              <a:rPr lang="en-US" sz="1500" dirty="0" smtClean="0">
                <a:solidFill>
                  <a:srgbClr val="002060"/>
                </a:solidFill>
              </a:rPr>
              <a:t>Operational Calendar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10 JUL: Commission </a:t>
            </a:r>
            <a:r>
              <a:rPr lang="en-US" sz="1500" dirty="0">
                <a:solidFill>
                  <a:srgbClr val="002060"/>
                </a:solidFill>
              </a:rPr>
              <a:t>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14-17 JUL: LA Police Chief's Association Conference (Baton Rouge, LA)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15 JUL: National Association for Threat Assessment Professionals (Baton Rouge, LA)</a:t>
            </a:r>
            <a:endParaRPr lang="en-US" sz="15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27-31 JUL: LA Sheriff’s Association Conference </a:t>
            </a:r>
            <a:endParaRPr lang="en-US" sz="15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27 JUL-2 AUG: 2025 National School Safety Conference (Las Vegas, NV)</a:t>
            </a:r>
            <a:endParaRPr lang="en-US" sz="15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28-30 JUL: VA School Safety Training Forum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4 AUG: Louisiana Behavioral Health Advisory Council</a:t>
            </a:r>
            <a:endParaRPr lang="en-US" sz="15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19 AUG: BESE BTAM/Outreach 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28-29 SEP: LA Assistant Principals Fall Conference (Baton Rouge, LA)</a:t>
            </a:r>
            <a:endParaRPr lang="en-US" sz="1500" dirty="0">
              <a:solidFill>
                <a:srgbClr val="002060"/>
              </a:solidFill>
            </a:endParaRPr>
          </a:p>
          <a:p>
            <a:endParaRPr lang="en-US" sz="1500" dirty="0" smtClean="0">
              <a:solidFill>
                <a:srgbClr val="002060"/>
              </a:solidFill>
            </a:endParaRPr>
          </a:p>
          <a:p>
            <a:r>
              <a:rPr lang="en-US" sz="1500" dirty="0" smtClean="0">
                <a:solidFill>
                  <a:srgbClr val="002060"/>
                </a:solidFill>
              </a:rPr>
              <a:t>Focus Areas</a:t>
            </a:r>
            <a:endParaRPr lang="en-US" sz="15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Revise 2025 </a:t>
            </a:r>
            <a:r>
              <a:rPr lang="en-US" sz="1500" dirty="0">
                <a:solidFill>
                  <a:srgbClr val="002060"/>
                </a:solidFill>
              </a:rPr>
              <a:t>LCSS Survey Questions (new data </a:t>
            </a:r>
            <a:r>
              <a:rPr lang="en-US" sz="1500" dirty="0" smtClean="0">
                <a:solidFill>
                  <a:srgbClr val="002060"/>
                </a:solidFill>
              </a:rPr>
              <a:t>call) sent May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RAVE/Panic button, ANON reporting, OUTREACH Roll Out (Threat Assessment)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FY 26 Grant distribution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Emergency Operations Plans and Physical Site Security Assessments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Bleed kit final distribution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Close out FY 24 Grants  and FY 25 Grants (Dec 31</a:t>
            </a:r>
            <a:r>
              <a:rPr lang="en-US" sz="1600" dirty="0" smtClean="0">
                <a:solidFill>
                  <a:srgbClr val="002060"/>
                </a:solidFill>
              </a:rPr>
              <a:t>)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082" y="1098170"/>
            <a:ext cx="10972800" cy="1040403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1F497D"/>
                </a:solidFill>
                <a:cs typeface="Calibri"/>
                <a:sym typeface="Calibri"/>
              </a:rPr>
              <a:t>4.2. </a:t>
            </a:r>
            <a:r>
              <a:rPr lang="en-US" sz="2800" b="1" u="sng" dirty="0">
                <a:solidFill>
                  <a:srgbClr val="1F497D"/>
                </a:solidFill>
                <a:cs typeface="Calibri"/>
                <a:sym typeface="Calibri"/>
              </a:rPr>
              <a:t>Updates from LCSS </a:t>
            </a:r>
            <a:endParaRPr lang="en-US" sz="2800" b="1" u="sng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0993" y="2177491"/>
            <a:ext cx="107533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B</a:t>
            </a:r>
            <a:r>
              <a:rPr lang="en-US" sz="2000" b="1" dirty="0" smtClean="0">
                <a:solidFill>
                  <a:srgbClr val="1F497D"/>
                </a:solidFill>
                <a:cs typeface="Calibri"/>
                <a:sym typeface="Calibri"/>
              </a:rPr>
              <a:t>.  FY-24 Grant </a:t>
            </a:r>
            <a:r>
              <a:rPr lang="en-US" sz="2000" b="1" dirty="0" smtClean="0">
                <a:solidFill>
                  <a:srgbClr val="1F497D"/>
                </a:solidFill>
                <a:cs typeface="Calibri"/>
                <a:sym typeface="Calibri"/>
              </a:rPr>
              <a:t>Update</a:t>
            </a:r>
            <a:endParaRPr lang="en-US" sz="2000" b="1" dirty="0">
              <a:solidFill>
                <a:srgbClr val="1F497D"/>
              </a:solidFill>
            </a:endParaRPr>
          </a:p>
          <a:p>
            <a:pPr lvl="0">
              <a:defRPr/>
            </a:pPr>
            <a:endParaRPr lang="en-US" sz="2000" b="1" dirty="0" smtClean="0">
              <a:solidFill>
                <a:srgbClr val="1F497D"/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1F497D"/>
                </a:solidFill>
              </a:rPr>
              <a:t>Grant recipients had until 30 June to submit reimbursement requests (</a:t>
            </a:r>
            <a:r>
              <a:rPr lang="en-US" sz="2000" b="1" dirty="0" smtClean="0">
                <a:solidFill>
                  <a:srgbClr val="1F497D"/>
                </a:solidFill>
              </a:rPr>
              <a:t>unless</a:t>
            </a:r>
            <a:endParaRPr lang="en-US" sz="2000" b="1" dirty="0">
              <a:solidFill>
                <a:srgbClr val="1F497D"/>
              </a:solidFill>
            </a:endParaRPr>
          </a:p>
          <a:p>
            <a:pPr marL="801688" lvl="1"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rgbClr val="1F497D"/>
                </a:solidFill>
              </a:rPr>
              <a:t>granted </a:t>
            </a:r>
            <a:r>
              <a:rPr lang="en-US" sz="2000" b="1" dirty="0">
                <a:solidFill>
                  <a:srgbClr val="1F497D"/>
                </a:solidFill>
              </a:rPr>
              <a:t>an </a:t>
            </a:r>
            <a:r>
              <a:rPr lang="en-US" sz="2000" b="1" dirty="0" smtClean="0">
                <a:solidFill>
                  <a:srgbClr val="1F497D"/>
                </a:solidFill>
              </a:rPr>
              <a:t>extension to August 31, 2025). </a:t>
            </a:r>
            <a:endParaRPr lang="en-US" sz="2000" b="1" dirty="0">
              <a:solidFill>
                <a:srgbClr val="1F497D"/>
              </a:solidFill>
            </a:endParaRPr>
          </a:p>
          <a:p>
            <a:pPr marL="458788" lvl="1">
              <a:spcAft>
                <a:spcPts val="600"/>
              </a:spcAft>
              <a:defRPr/>
            </a:pPr>
            <a:endParaRPr lang="en-US" sz="2000" b="1" dirty="0" smtClean="0">
              <a:solidFill>
                <a:srgbClr val="1F497D"/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1F497D"/>
                </a:solidFill>
              </a:rPr>
              <a:t>Current Allocations: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Pending Approval: $56,060.07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Invoiced/Payed: $4,340,756.68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Advanced Payment Request: $1,683,323.72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$352,940.01 / $4,693,696.69 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2000" b="1" dirty="0">
              <a:solidFill>
                <a:srgbClr val="1F497D"/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1F497D"/>
                </a:solidFill>
              </a:rPr>
              <a:t>Overall funds available have been reduced due to upcoming relinquishments</a:t>
            </a:r>
            <a:r>
              <a:rPr lang="en-US" sz="2000" b="1" dirty="0" smtClean="0">
                <a:solidFill>
                  <a:srgbClr val="1F497D"/>
                </a:solidFill>
              </a:rPr>
              <a:t>.</a:t>
            </a:r>
            <a:endParaRPr lang="en-US" sz="20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0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082" y="1098170"/>
            <a:ext cx="10972800" cy="1040403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1F497D"/>
                </a:solidFill>
                <a:cs typeface="Calibri"/>
                <a:sym typeface="Calibri"/>
              </a:rPr>
              <a:t>4.2. </a:t>
            </a:r>
            <a:r>
              <a:rPr lang="en-US" sz="2800" b="1" u="sng" dirty="0">
                <a:solidFill>
                  <a:srgbClr val="1F497D"/>
                </a:solidFill>
                <a:cs typeface="Calibri"/>
                <a:sym typeface="Calibri"/>
              </a:rPr>
              <a:t>Updates from LCSS </a:t>
            </a:r>
            <a:endParaRPr lang="en-US" sz="2800" b="1" u="sng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1810" y="2447946"/>
            <a:ext cx="10753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C</a:t>
            </a:r>
            <a:r>
              <a:rPr lang="en-US" sz="2000" b="1" dirty="0" smtClean="0">
                <a:solidFill>
                  <a:srgbClr val="1F497D"/>
                </a:solidFill>
                <a:cs typeface="Calibri"/>
                <a:sym typeface="Calibri"/>
              </a:rPr>
              <a:t>.  FY-25 Grant Update </a:t>
            </a:r>
            <a:endParaRPr lang="en-US" sz="2000" b="1" dirty="0" smtClean="0">
              <a:solidFill>
                <a:srgbClr val="1F497D"/>
              </a:solidFill>
            </a:endParaRP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000" b="1" dirty="0">
              <a:solidFill>
                <a:srgbClr val="1F497D"/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1F497D"/>
                </a:solidFill>
              </a:rPr>
              <a:t>Current Allocations: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Pending Approval: $209,439.34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Invoiced/Payed: $1,327,487.31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Advanced Payment Request: $281,400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$1,608,887.31 / $</a:t>
            </a:r>
            <a:r>
              <a:rPr lang="en-US" sz="2000" b="1" dirty="0" smtClean="0">
                <a:solidFill>
                  <a:srgbClr val="1F497D"/>
                </a:solidFill>
              </a:rPr>
              <a:t>5,000,267.43 </a:t>
            </a:r>
            <a:endParaRPr lang="en-US" sz="2000" b="1" dirty="0">
              <a:solidFill>
                <a:srgbClr val="1F497D"/>
              </a:solidFill>
            </a:endParaRPr>
          </a:p>
          <a:p>
            <a:pPr lvl="2">
              <a:defRPr/>
            </a:pPr>
            <a:endParaRPr lang="en-US" sz="2000" b="1" dirty="0" smtClean="0">
              <a:solidFill>
                <a:srgbClr val="1F497D"/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1F497D"/>
                </a:solidFill>
              </a:rPr>
              <a:t>Project End Date:  December 31, 2025</a:t>
            </a:r>
          </a:p>
        </p:txBody>
      </p:sp>
    </p:spTree>
    <p:extLst>
      <p:ext uri="{BB962C8B-B14F-4D97-AF65-F5344CB8AC3E}">
        <p14:creationId xmlns:p14="http://schemas.microsoft.com/office/powerpoint/2010/main" val="13570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4460" y="955955"/>
            <a:ext cx="10363200" cy="1202025"/>
          </a:xfrm>
        </p:spPr>
        <p:txBody>
          <a:bodyPr/>
          <a:lstStyle/>
          <a:p>
            <a:r>
              <a:rPr lang="en-US" dirty="0" smtClean="0"/>
              <a:t>LCSS Grant Funds at Work</a:t>
            </a:r>
            <a:endParaRPr lang="en-US" dirty="0"/>
          </a:p>
        </p:txBody>
      </p:sp>
      <p:pic>
        <p:nvPicPr>
          <p:cNvPr id="4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98" y="1036767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13" y="2238792"/>
            <a:ext cx="4896182" cy="4236959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742619"/>
              </p:ext>
            </p:extLst>
          </p:nvPr>
        </p:nvGraphicFramePr>
        <p:xfrm>
          <a:off x="98425" y="98425"/>
          <a:ext cx="29718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Packager Shell Object" showAsIcon="1" r:id="rId5" imgW="2971080" imgH="540360" progId="Package">
                  <p:embed/>
                </p:oleObj>
              </mc:Choice>
              <mc:Fallback>
                <p:oleObj name="Packager Shell Object" showAsIcon="1" r:id="rId5" imgW="2971080" imgH="5403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29718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672312"/>
              </p:ext>
            </p:extLst>
          </p:nvPr>
        </p:nvGraphicFramePr>
        <p:xfrm>
          <a:off x="98425" y="98425"/>
          <a:ext cx="29718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Packager Shell Object" showAsIcon="1" r:id="rId7" imgW="2971080" imgH="540360" progId="Package">
                  <p:embed/>
                </p:oleObj>
              </mc:Choice>
              <mc:Fallback>
                <p:oleObj name="Packager Shell Object" showAsIcon="1" r:id="rId7" imgW="2971080" imgH="5403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29718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759901"/>
              </p:ext>
            </p:extLst>
          </p:nvPr>
        </p:nvGraphicFramePr>
        <p:xfrm>
          <a:off x="98425" y="98425"/>
          <a:ext cx="29718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Packager Shell Object" showAsIcon="1" r:id="rId8" imgW="2971080" imgH="540360" progId="Package">
                  <p:embed/>
                </p:oleObj>
              </mc:Choice>
              <mc:Fallback>
                <p:oleObj name="Packager Shell Object" showAsIcon="1" r:id="rId8" imgW="2971080" imgH="5403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29718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44150"/>
              </p:ext>
            </p:extLst>
          </p:nvPr>
        </p:nvGraphicFramePr>
        <p:xfrm>
          <a:off x="98425" y="98425"/>
          <a:ext cx="29718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Packager Shell Object" showAsIcon="1" r:id="rId10" imgW="2971080" imgH="540360" progId="Package">
                  <p:embed/>
                </p:oleObj>
              </mc:Choice>
              <mc:Fallback>
                <p:oleObj name="Packager Shell Object" showAsIcon="1" r:id="rId10" imgW="2971080" imgH="5403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29718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2995" y="2391037"/>
            <a:ext cx="4236959" cy="393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2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09" y="1045030"/>
            <a:ext cx="12036491" cy="58129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 smtClean="0"/>
              <a:t>Louisiana </a:t>
            </a:r>
            <a:r>
              <a:rPr lang="en-US" sz="1800" b="1" dirty="0"/>
              <a:t>Statewide Threat Assessment Outreach Initiative </a:t>
            </a:r>
            <a:endParaRPr lang="en-US" sz="1800" b="1" dirty="0" smtClean="0"/>
          </a:p>
          <a:p>
            <a:pPr marL="0" indent="0" algn="ctr">
              <a:buNone/>
            </a:pPr>
            <a:endParaRPr lang="en-US" sz="1050" b="1" dirty="0" smtClean="0"/>
          </a:p>
          <a:p>
            <a:pPr marL="0" indent="0" algn="ctr">
              <a:buNone/>
            </a:pPr>
            <a:endParaRPr lang="en-US" sz="105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1" dirty="0" smtClean="0"/>
              <a:t>Goals and Objectives:  </a:t>
            </a:r>
            <a:endParaRPr lang="en-US" sz="15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</a:rPr>
              <a:t>Deploy a Statewide Integrated Threat Assessment Tool and Central Reporting Mechanism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</a:rPr>
              <a:t>Establish Threat Assessment Procedures, Guidelines, Protocols, and Processes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</a:rPr>
              <a:t>Implement a Statewide Training Program</a:t>
            </a:r>
          </a:p>
          <a:p>
            <a:pPr marL="0" indent="0" algn="ctr">
              <a:buNone/>
            </a:pPr>
            <a:endParaRPr lang="en-US" sz="15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1" dirty="0" smtClean="0"/>
              <a:t>Outreach is a standardized integrated Threat Assessment Tool and Central Reporting Mechanism: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b="1" dirty="0" smtClean="0"/>
              <a:t>The software platform is FERPA and HIPAA compliant.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b="1" dirty="0" smtClean="0"/>
              <a:t>Violence </a:t>
            </a:r>
            <a:r>
              <a:rPr lang="en-US" sz="1500" b="1" dirty="0"/>
              <a:t>Threat Risk Assessment (VTRA) </a:t>
            </a:r>
            <a:r>
              <a:rPr lang="en-US" sz="1500" b="1" dirty="0" smtClean="0"/>
              <a:t>Model – Three stage violence prevention model that addresses all forms of violence and includes a trauma-informed threat assessment framework that aims to identify and intervene within potential pathways to violence.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5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1" dirty="0" smtClean="0"/>
              <a:t>ACT 334 </a:t>
            </a:r>
            <a:r>
              <a:rPr lang="en-US" sz="1500" b="1" dirty="0"/>
              <a:t>Creates the School Safety Act of </a:t>
            </a:r>
            <a:r>
              <a:rPr lang="en-US" sz="1500" b="1" dirty="0" smtClean="0"/>
              <a:t>2023: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</a:rPr>
              <a:t>Requires a district threat assessment team be created and provides they have input on the creation and revision of school crisis management and response </a:t>
            </a:r>
            <a:r>
              <a:rPr lang="en-US" sz="1500" b="1" dirty="0" smtClean="0">
                <a:solidFill>
                  <a:schemeClr val="tx1"/>
                </a:solidFill>
              </a:rPr>
              <a:t>plans.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b="1" dirty="0" smtClean="0"/>
              <a:t>Develop</a:t>
            </a:r>
            <a:r>
              <a:rPr lang="en-US" sz="1500" b="1" dirty="0"/>
              <a:t>, in consultation with the State Board of Elementary and Secondary </a:t>
            </a:r>
            <a:r>
              <a:rPr lang="en-US" sz="1500" b="1" dirty="0" smtClean="0"/>
              <a:t> </a:t>
            </a:r>
            <a:r>
              <a:rPr lang="en-US" sz="1500" b="1" dirty="0"/>
              <a:t>Education, a statewide comprehensive school safety framework that includes a </a:t>
            </a:r>
            <a:r>
              <a:rPr lang="en-US" sz="1500" b="1" dirty="0" smtClean="0"/>
              <a:t>statewide </a:t>
            </a:r>
            <a:r>
              <a:rPr lang="en-US" sz="1500" b="1" dirty="0"/>
              <a:t>behavioral threat assessment model and trauma-informed student </a:t>
            </a:r>
            <a:r>
              <a:rPr lang="en-US" sz="1500" b="1" dirty="0" smtClean="0"/>
              <a:t>support.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500" b="1" dirty="0" smtClean="0"/>
          </a:p>
        </p:txBody>
      </p:sp>
    </p:spTree>
    <p:extLst>
      <p:ext uri="{BB962C8B-B14F-4D97-AF65-F5344CB8AC3E}">
        <p14:creationId xmlns:p14="http://schemas.microsoft.com/office/powerpoint/2010/main" val="25314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Logo" id="{89507FD2-E389-4F66-84D9-80B567B5407F}" vid="{1A099D12-D619-4529-9747-79B782F734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7533</TotalTime>
  <Words>1883</Words>
  <Application>Microsoft Office PowerPoint</Application>
  <PresentationFormat>Widescreen</PresentationFormat>
  <Paragraphs>343</Paragraphs>
  <Slides>26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New Logo</vt:lpstr>
      <vt:lpstr>Packager Shell Object</vt:lpstr>
      <vt:lpstr>Acrobat Document</vt:lpstr>
      <vt:lpstr>Louisiana Commission on  School and Nonprofit Security</vt:lpstr>
      <vt:lpstr>2.0. Roll Call </vt:lpstr>
      <vt:lpstr>3.0. Adoption of Agenda  </vt:lpstr>
      <vt:lpstr>4.0 Old Business </vt:lpstr>
      <vt:lpstr>4.2. Updates from LCSS   </vt:lpstr>
      <vt:lpstr>4.2. Updates from LCSS </vt:lpstr>
      <vt:lpstr>4.2. Updates from LCSS </vt:lpstr>
      <vt:lpstr>LCSS Grant Funds at Work</vt:lpstr>
      <vt:lpstr>PowerPoint Presentation</vt:lpstr>
      <vt:lpstr>PowerPoint Presentation</vt:lpstr>
      <vt:lpstr>PowerPoint Presentation</vt:lpstr>
      <vt:lpstr>PowerPoint Presentation</vt:lpstr>
      <vt:lpstr>Louisiana Statewide Threat Assessment Outreach Initiative   </vt:lpstr>
      <vt:lpstr>F. Stop the Bleed Initiative  </vt:lpstr>
      <vt:lpstr>IV. Updates from LCSS   </vt:lpstr>
      <vt:lpstr>4.2. Updates from LCSS   </vt:lpstr>
      <vt:lpstr>4.2. Updates from LCSS   </vt:lpstr>
      <vt:lpstr>IV. Updates from LCSS   </vt:lpstr>
      <vt:lpstr>4.3. UPDATES FROM LA STATE POLICE &amp; FUSION CENTER</vt:lpstr>
      <vt:lpstr>PowerPoint Presentation</vt:lpstr>
      <vt:lpstr>5.1 Approval of FY 26 Grant Awards </vt:lpstr>
      <vt:lpstr>5.2. Update LCSS Legislative Report</vt:lpstr>
      <vt:lpstr>5.3. Additional New Business</vt:lpstr>
      <vt:lpstr>5.4. Public Comments</vt:lpstr>
      <vt:lpstr>5.5. Next Commission Meeting Date</vt:lpstr>
      <vt:lpstr>6.0. Adjournment</vt:lpstr>
    </vt:vector>
  </TitlesOfParts>
  <Company>State of Louisiana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Louisiana Commission on  School and Nonprofit Security</dc:title>
  <dc:creator>Trevis.Thompson@OHSEP.internal</dc:creator>
  <cp:lastModifiedBy>Robert Martin</cp:lastModifiedBy>
  <cp:revision>137</cp:revision>
  <dcterms:created xsi:type="dcterms:W3CDTF">2024-04-10T19:55:47Z</dcterms:created>
  <dcterms:modified xsi:type="dcterms:W3CDTF">2025-07-09T22:55:38Z</dcterms:modified>
</cp:coreProperties>
</file>