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3" r:id="rId2"/>
    <p:sldId id="355" r:id="rId3"/>
    <p:sldId id="379" r:id="rId4"/>
    <p:sldId id="380" r:id="rId5"/>
    <p:sldId id="381" r:id="rId6"/>
    <p:sldId id="382" r:id="rId7"/>
    <p:sldId id="339" r:id="rId8"/>
    <p:sldId id="340" r:id="rId9"/>
    <p:sldId id="341" r:id="rId10"/>
    <p:sldId id="383" r:id="rId11"/>
    <p:sldId id="384" r:id="rId12"/>
    <p:sldId id="385" r:id="rId13"/>
    <p:sldId id="378" r:id="rId14"/>
    <p:sldId id="388" r:id="rId15"/>
    <p:sldId id="348" r:id="rId16"/>
    <p:sldId id="353" r:id="rId17"/>
    <p:sldId id="369" r:id="rId18"/>
    <p:sldId id="386" r:id="rId19"/>
    <p:sldId id="393" r:id="rId20"/>
    <p:sldId id="304" r:id="rId21"/>
    <p:sldId id="392" r:id="rId22"/>
    <p:sldId id="387" r:id="rId23"/>
    <p:sldId id="301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054"/>
    <a:srgbClr val="A4B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3883" autoAdjust="0"/>
  </p:normalViewPr>
  <p:slideViewPr>
    <p:cSldViewPr snapToGrid="0">
      <p:cViewPr varScale="1">
        <p:scale>
          <a:sx n="110" d="100"/>
          <a:sy n="110" d="100"/>
        </p:scale>
        <p:origin x="49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61585F0-C235-4AC1-8617-98688AC3A5C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13025B-F67D-4DFD-AAC5-0D3B9FEC1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3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5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4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3D13025B-F67D-4DFD-AAC5-0D3B9FEC126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6937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54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83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87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3025B-F67D-4DFD-AAC5-0D3B9FEC12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5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4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524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81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884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884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760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6910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55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387" y="1304765"/>
            <a:ext cx="4011084" cy="811762"/>
          </a:xfrm>
        </p:spPr>
        <p:txBody>
          <a:bodyPr anchor="b">
            <a:normAutofit/>
          </a:bodyPr>
          <a:lstStyle>
            <a:lvl1pPr algn="ctr">
              <a:lnSpc>
                <a:spcPts val="2700"/>
              </a:lnSpc>
              <a:defRPr sz="2800" b="0">
                <a:solidFill>
                  <a:srgbClr val="1C43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2520" y="1304765"/>
            <a:ext cx="6815667" cy="53842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387" y="2224540"/>
            <a:ext cx="4011084" cy="44710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28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00" y="5216426"/>
            <a:ext cx="7315200" cy="46805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1200" y="1544018"/>
            <a:ext cx="7315200" cy="36364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1200" y="568447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91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5808" y="1376772"/>
            <a:ext cx="109728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387" y="2132856"/>
            <a:ext cx="10972800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20777" r="8094" b="28099"/>
          <a:stretch/>
        </p:blipFill>
        <p:spPr>
          <a:xfrm>
            <a:off x="1" y="-10804"/>
            <a:ext cx="12192000" cy="9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7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400" kern="1200">
          <a:solidFill>
            <a:srgbClr val="1C4372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Clr>
          <a:srgbClr val="214F87"/>
        </a:buClr>
        <a:buSzPct val="90000"/>
        <a:buFont typeface="Wingdings" panose="05000000000000000000" pitchFamily="2" charset="2"/>
        <a:buChar char="§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69913" indent="-233363" algn="l" defTabSz="914400" rtl="0" eaLnBrk="1" latinLnBrk="0" hangingPunct="1">
        <a:spcBef>
          <a:spcPct val="20000"/>
        </a:spcBef>
        <a:buClr>
          <a:srgbClr val="FFC000"/>
        </a:buClr>
        <a:buSzPct val="56000"/>
        <a:buFont typeface="Arial" panose="020B0604020202020204" pitchFamily="34" charset="0"/>
        <a:buChar char="►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4075" indent="-233363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109000"/>
        <a:buFont typeface="Calibri" panose="020F0502020204030204" pitchFamily="34" charset="0"/>
        <a:buChar char="+"/>
        <a:tabLst>
          <a:tab pos="284163" algn="l"/>
        </a:tabLst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7763" indent="-231775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35100" indent="-228600" algn="l" defTabSz="914400" rtl="0" eaLnBrk="1" latinLnBrk="0" hangingPunct="1">
        <a:spcBef>
          <a:spcPct val="20000"/>
        </a:spcBef>
        <a:buClr>
          <a:srgbClr val="245794"/>
        </a:buClr>
        <a:buSzPct val="88000"/>
        <a:buFont typeface="Arial" panose="020B0604020202020204" pitchFamily="34" charset="0"/>
        <a:buChar char="Ⱶ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emf"/><Relationship Id="rId5" Type="http://schemas.openxmlformats.org/officeDocument/2006/relationships/image" Target="../media/image11.emf"/><Relationship Id="rId10" Type="http://schemas.openxmlformats.org/officeDocument/2006/relationships/image" Target="../media/image13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www.google.com/url?sa=i&amp;url=https%3A%2F%2Ffirstprintable.com%2Fmarch-calendar%2F&amp;psig=AOvVaw320_kguGbpQnP9ydt13DDB&amp;ust=1763843938015000&amp;source=images&amp;cd=vfe&amp;opi=89978449&amp;ved=0CAMQjB1qFwoTCODAg4ONhJEDFQAAAAAdAAAAABAE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www.google.com/url?sa=i&amp;url=https%3A%2F%2Ffirstprintable.com%2Fmarch-calendar%2F&amp;psig=AOvVaw320_kguGbpQnP9ydt13DDB&amp;ust=1763843938015000&amp;source=images&amp;cd=vfe&amp;opi=89978449&amp;ved=0CBYQjRxqFwoTCODAg4ONhJEDFQAAAAAdAAAAABA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11" y="3040929"/>
            <a:ext cx="5480978" cy="3741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32899"/>
            <a:ext cx="10363200" cy="1470025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  <a:cs typeface="Calibri"/>
                <a:sym typeface="Calibri"/>
              </a:rPr>
              <a:t>Louisiana Commission on </a:t>
            </a:r>
            <a:br>
              <a:rPr lang="en-US" b="1" dirty="0">
                <a:solidFill>
                  <a:srgbClr val="1F497D"/>
                </a:solidFill>
                <a:cs typeface="Calibri"/>
                <a:sym typeface="Calibri"/>
              </a:rPr>
            </a:br>
            <a:r>
              <a:rPr lang="en-US" b="1" dirty="0">
                <a:solidFill>
                  <a:srgbClr val="1F497D"/>
                </a:solidFill>
                <a:cs typeface="Calibri"/>
                <a:sym typeface="Calibri"/>
              </a:rPr>
              <a:t>School and Nonprofit 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60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4460" y="955955"/>
            <a:ext cx="10363200" cy="1202025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rgbClr val="1F497D"/>
                </a:solidFill>
                <a:cs typeface="Calibri"/>
              </a:rPr>
              <a:t>LCSS Grant Funds at Work</a:t>
            </a:r>
          </a:p>
        </p:txBody>
      </p:sp>
      <p:pic>
        <p:nvPicPr>
          <p:cNvPr id="4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0" y="1036765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8425" y="98425"/>
          <a:ext cx="2971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ackager Shell Object" showAsIcon="1" r:id="rId4" imgW="2971080" imgH="540360" progId="Package">
                  <p:embed/>
                </p:oleObj>
              </mc:Choice>
              <mc:Fallback>
                <p:oleObj name="Packager Shell Object" showAsIcon="1" r:id="rId4" imgW="2971080" imgH="540360" progId="Package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29718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98425" y="98425"/>
          <a:ext cx="2971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ackager Shell Object" showAsIcon="1" r:id="rId6" imgW="2971080" imgH="540360" progId="Package">
                  <p:embed/>
                </p:oleObj>
              </mc:Choice>
              <mc:Fallback>
                <p:oleObj name="Packager Shell Object" showAsIcon="1" r:id="rId6" imgW="2971080" imgH="540360" progId="Package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29718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8425" y="98425"/>
          <a:ext cx="2971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ackager Shell Object" showAsIcon="1" r:id="rId7" imgW="2971080" imgH="540360" progId="Package">
                  <p:embed/>
                </p:oleObj>
              </mc:Choice>
              <mc:Fallback>
                <p:oleObj name="Packager Shell Object" showAsIcon="1" r:id="rId7" imgW="2971080" imgH="540360" progId="Package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29718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98425" y="98425"/>
          <a:ext cx="29718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ackager Shell Object" showAsIcon="1" r:id="rId9" imgW="2971080" imgH="540360" progId="Package">
                  <p:embed/>
                </p:oleObj>
              </mc:Choice>
              <mc:Fallback>
                <p:oleObj name="Packager Shell Object" showAsIcon="1" r:id="rId9" imgW="2971080" imgH="540360" progId="Package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29718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8424" y="5985162"/>
            <a:ext cx="3694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1F497D"/>
                </a:solidFill>
              </a:rPr>
              <a:t>Signage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33960" y="5985161"/>
            <a:ext cx="33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1F497D"/>
                </a:solidFill>
              </a:rPr>
              <a:t>Convex Mirrors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16654" y="5985161"/>
            <a:ext cx="3694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1F497D"/>
                </a:solidFill>
              </a:rPr>
              <a:t>Fencing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4927" y="2198384"/>
            <a:ext cx="3619893" cy="3705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125" y="2238790"/>
            <a:ext cx="3405906" cy="3665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8715" y="2198385"/>
            <a:ext cx="3572283" cy="37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80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u="sng" dirty="0">
                <a:solidFill>
                  <a:srgbClr val="1F497D"/>
                </a:solidFill>
                <a:cs typeface="Calibri"/>
              </a:rPr>
              <a:t>LCSS Grant Funds at Work (cont.)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6733" y="5985162"/>
            <a:ext cx="333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1F497D"/>
                </a:solidFill>
              </a:rPr>
              <a:t>Gates/Access Control</a:t>
            </a:r>
          </a:p>
        </p:txBody>
      </p:sp>
      <p:pic>
        <p:nvPicPr>
          <p:cNvPr id="6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33" y="117604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10753" y="5985162"/>
            <a:ext cx="33380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1F497D"/>
                </a:solidFill>
              </a:rPr>
              <a:t>Weapons Detection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7606" y="5948844"/>
            <a:ext cx="3476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1F497D"/>
                </a:solidFill>
              </a:rPr>
              <a:t>Visitor Management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33" y="2543174"/>
            <a:ext cx="3338015" cy="3443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774" y="2543174"/>
            <a:ext cx="3621836" cy="34419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381" y="2543174"/>
            <a:ext cx="3572759" cy="344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2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26" y="1098170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082" y="1098170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6.1  Updates from LCSS 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1810" y="2447946"/>
            <a:ext cx="10753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D.  FY 26 Grant Update </a:t>
            </a:r>
            <a:endParaRPr lang="en-US" sz="2000" b="1" dirty="0">
              <a:solidFill>
                <a:srgbClr val="1F497D"/>
              </a:solidFill>
            </a:endParaRP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000" b="1" dirty="0">
              <a:solidFill>
                <a:srgbClr val="1F497D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F497D"/>
                </a:solidFill>
              </a:rPr>
              <a:t>Current Allocations: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Invoiced/Paid: $0.00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Advanced Payment Request: $0.00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Balance:  $5,000,000 </a:t>
            </a:r>
          </a:p>
          <a:p>
            <a:pPr lvl="2">
              <a:defRPr/>
            </a:pPr>
            <a:endParaRPr lang="en-US" sz="2000" b="1" dirty="0">
              <a:solidFill>
                <a:srgbClr val="1F497D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F497D"/>
                </a:solidFill>
              </a:rPr>
              <a:t>Project End Date: August 31, 2026</a:t>
            </a:r>
          </a:p>
        </p:txBody>
      </p:sp>
      <p:pic>
        <p:nvPicPr>
          <p:cNvPr id="9220" name="Picture 4" descr="America dollars banknotes money into piggy bank on white background. Saving money wealth and financial concep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82" y="4167267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43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082" y="1098170"/>
            <a:ext cx="10972800" cy="1040403"/>
          </a:xfrm>
        </p:spPr>
        <p:txBody>
          <a:bodyPr>
            <a:noAutofit/>
          </a:bodyPr>
          <a:lstStyle/>
          <a:p>
            <a:r>
              <a:rPr lang="en-US" sz="2800" b="1" u="sng" dirty="0">
                <a:solidFill>
                  <a:srgbClr val="1F497D"/>
                </a:solidFill>
                <a:cs typeface="Calibri"/>
                <a:sym typeface="Calibri"/>
              </a:rPr>
              <a:t>6.1 Updates from LCSS </a:t>
            </a:r>
            <a:endParaRPr lang="en-US" sz="2800" b="1" u="sng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075" y="1839722"/>
            <a:ext cx="116999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2000" b="1" dirty="0">
              <a:solidFill>
                <a:srgbClr val="1F497D"/>
              </a:solidFill>
            </a:endParaRP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000" b="1" dirty="0">
              <a:solidFill>
                <a:srgbClr val="1F497D"/>
              </a:solidFill>
            </a:endParaRPr>
          </a:p>
          <a:p>
            <a:pPr lvl="2">
              <a:defRPr/>
            </a:pPr>
            <a:endParaRPr lang="en-US" sz="2000" b="1" dirty="0">
              <a:solidFill>
                <a:srgbClr val="1F497D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184366" y="1915886"/>
            <a:ext cx="9422674" cy="3895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041" y="5811423"/>
            <a:ext cx="10537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September - November 2025</a:t>
            </a:r>
            <a:r>
              <a:rPr lang="en-US" dirty="0"/>
              <a:t>: Held (21) Initial Introductory Parish Meetings, including the New Orleans Archdiocese Catholic Schools. Two additional parishes were added to (Group 1), Ascension and St. Martin.  These parishes are in Phase 4 implementation for scheduling visits and training.  </a:t>
            </a:r>
          </a:p>
        </p:txBody>
      </p:sp>
    </p:spTree>
    <p:extLst>
      <p:ext uri="{BB962C8B-B14F-4D97-AF65-F5344CB8AC3E}">
        <p14:creationId xmlns:p14="http://schemas.microsoft.com/office/powerpoint/2010/main" val="26267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2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060" y="2177491"/>
            <a:ext cx="107533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E. ALL AREA COORDINATORS</a:t>
            </a:r>
          </a:p>
          <a:p>
            <a:endParaRPr lang="en-US" sz="2000" b="1" dirty="0">
              <a:solidFill>
                <a:srgbClr val="1F497D"/>
              </a:solidFill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Attended Regional OHSEP Director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Attended Regional LERN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Live Scenarios for Pointe Coupee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Presented at Louisiana Emergency Managers Conference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Presented at LA School Facility Managers Conference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Attended K-12 School Safety Task Force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DOE Collaboration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Traveled to Maryland and Virginia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Continued school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Working on School Safety Summit, Data Call, and Grants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</a:endParaRPr>
          </a:p>
          <a:p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592" t="25967" r="71459" b="6214"/>
          <a:stretch/>
        </p:blipFill>
        <p:spPr>
          <a:xfrm>
            <a:off x="7999242" y="1379470"/>
            <a:ext cx="3885698" cy="3546991"/>
          </a:xfrm>
          <a:prstGeom prst="rect">
            <a:avLst/>
          </a:prstGeom>
        </p:spPr>
      </p:pic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632082" y="1098170"/>
            <a:ext cx="10972800" cy="1040403"/>
          </a:xfrm>
        </p:spPr>
        <p:txBody>
          <a:bodyPr>
            <a:noAutofit/>
          </a:bodyPr>
          <a:lstStyle/>
          <a:p>
            <a:r>
              <a:rPr lang="en-US" sz="2800" b="1" u="sng" dirty="0">
                <a:solidFill>
                  <a:srgbClr val="1F497D"/>
                </a:solidFill>
                <a:cs typeface="Calibri"/>
                <a:sym typeface="Calibri"/>
              </a:rPr>
              <a:t>6.1 Updates from LCSS </a:t>
            </a:r>
            <a:endParaRPr lang="en-US" sz="2800" b="1" u="sng" dirty="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74E4C7-52BC-0415-19CC-340A7F4B79EA}"/>
              </a:ext>
            </a:extLst>
          </p:cNvPr>
          <p:cNvSpPr/>
          <p:nvPr/>
        </p:nvSpPr>
        <p:spPr>
          <a:xfrm>
            <a:off x="6534426" y="4790334"/>
            <a:ext cx="565757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SAVE THE DATE! 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July 7 and 8, 2026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Lake Charles Event Center</a:t>
            </a:r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53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0" y="1069239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80826" y="1944043"/>
            <a:ext cx="10911174" cy="638944"/>
          </a:xfrm>
        </p:spPr>
        <p:txBody>
          <a:bodyPr>
            <a:noAutofit/>
          </a:bodyPr>
          <a:lstStyle/>
          <a:p>
            <a:pPr algn="l">
              <a:tabLst>
                <a:tab pos="396875" algn="l"/>
              </a:tabLst>
            </a:pPr>
            <a:r>
              <a:rPr lang="en-US" sz="2000" b="1" dirty="0">
                <a:solidFill>
                  <a:srgbClr val="1F497D"/>
                </a:solidFill>
                <a:latin typeface="+mn-lt"/>
                <a:ea typeface="+mn-ea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1F497D"/>
                </a:solidFill>
                <a:latin typeface="+mn-lt"/>
                <a:ea typeface="+mn-ea"/>
                <a:cs typeface="Calibri"/>
                <a:sym typeface="Calibri"/>
              </a:rPr>
            </a:br>
            <a:r>
              <a:rPr lang="en-US" sz="2000" b="1" dirty="0">
                <a:solidFill>
                  <a:srgbClr val="1F497D"/>
                </a:solidFill>
                <a:latin typeface="+mn-lt"/>
                <a:ea typeface="+mn-ea"/>
                <a:cs typeface="Calibri"/>
                <a:sym typeface="Calibri"/>
              </a:rPr>
              <a:t>F.	Stop-the-Bleed Initiative  </a:t>
            </a:r>
            <a:endParaRPr lang="en-US" sz="2000" b="1" dirty="0">
              <a:solidFill>
                <a:srgbClr val="1F497D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1925" y="2694215"/>
            <a:ext cx="5384800" cy="3883160"/>
          </a:xfrm>
        </p:spPr>
        <p:txBody>
          <a:bodyPr>
            <a:normAutofit lnSpcReduction="10000"/>
          </a:bodyPr>
          <a:lstStyle/>
          <a:p>
            <a:pPr marL="46355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Kits Issued as of 09/03/2025: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SWAT-T: 981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TMT: 695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Curads: 703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Total: 2,379 kits</a:t>
            </a:r>
          </a:p>
          <a:p>
            <a:pPr marL="914400" lvl="2" indent="0">
              <a:buNone/>
            </a:pPr>
            <a:endParaRPr lang="en-US" dirty="0">
              <a:solidFill>
                <a:schemeClr val="tx2"/>
              </a:solidFill>
              <a:latin typeface="+mj-lt"/>
            </a:endParaRPr>
          </a:p>
          <a:p>
            <a:pPr marL="463550" indent="-342900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Kits Remaining as of 11/24/2025: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SWAT-T: 42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TMT: 78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Curads: 220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j-lt"/>
              </a:rPr>
              <a:t>Total: 340 kits</a:t>
            </a:r>
          </a:p>
          <a:p>
            <a:pPr marL="914400" lvl="2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118482" y="2694215"/>
            <a:ext cx="5384800" cy="4059734"/>
          </a:xfrm>
        </p:spPr>
        <p:txBody>
          <a:bodyPr>
            <a:normAutofit lnSpcReduction="10000"/>
          </a:bodyPr>
          <a:lstStyle/>
          <a:p>
            <a:pPr marL="46355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Kits Issued as of 11/24/2025: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SWAT-T: 981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TMT: 725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Curads: 700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Total: 2,406 </a:t>
            </a:r>
            <a:r>
              <a:rPr lang="en-US" dirty="0">
                <a:solidFill>
                  <a:schemeClr val="tx2"/>
                </a:solidFill>
              </a:rPr>
              <a:t>kits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632082" y="1098170"/>
            <a:ext cx="10972800" cy="1040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rgbClr val="1C437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6.1  Updates from LCSS 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pic>
        <p:nvPicPr>
          <p:cNvPr id="13314" name="Picture 2" descr="4,900+ Stop The Bleed Stock Photos, Pictures &amp; Royalty-Free Images - iStock  | Tourniquet, First aid, Bl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047" y="4626865"/>
            <a:ext cx="2340737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634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0668"/>
            <a:ext cx="1572426" cy="113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5553" y="1670870"/>
            <a:ext cx="10753343" cy="716794"/>
          </a:xfrm>
        </p:spPr>
        <p:txBody>
          <a:bodyPr>
            <a:noAutofit/>
          </a:bodyPr>
          <a:lstStyle/>
          <a:p>
            <a:r>
              <a:rPr lang="en-US" sz="3000" b="1" u="sng" dirty="0">
                <a:solidFill>
                  <a:srgbClr val="1F497D"/>
                </a:solidFill>
                <a:cs typeface="Calibri"/>
                <a:sym typeface="Calibri"/>
              </a:rPr>
              <a:t>6.2  </a:t>
            </a:r>
            <a:r>
              <a:rPr lang="en-US" sz="3000" b="1" u="sng" dirty="0">
                <a:solidFill>
                  <a:srgbClr val="1F497D"/>
                </a:solidFill>
                <a:cs typeface="Calibri"/>
              </a:rPr>
              <a:t>Updates From LA State Police &amp; Fusion Center</a:t>
            </a:r>
          </a:p>
        </p:txBody>
      </p:sp>
      <p:pic>
        <p:nvPicPr>
          <p:cNvPr id="15366" name="Picture 6" descr="Patch of Louisiana State Pol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148" y="1082455"/>
            <a:ext cx="1570239" cy="152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225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275" y="2951320"/>
            <a:ext cx="11227100" cy="2306985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Louisiana School Safety Initiative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726" y="1000431"/>
            <a:ext cx="1950889" cy="1950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06" y="1122361"/>
            <a:ext cx="1725318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1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0668"/>
            <a:ext cx="1572426" cy="113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5553" y="1670870"/>
            <a:ext cx="10753343" cy="716794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6.3 </a:t>
            </a:r>
            <a:r>
              <a:rPr lang="en-US" sz="3200" b="1" u="sng" dirty="0">
                <a:solidFill>
                  <a:srgbClr val="1F497D"/>
                </a:solidFill>
                <a:cs typeface="Calibri"/>
              </a:rPr>
              <a:t>Mr. Brooks David, District Safety Officer for </a:t>
            </a:r>
            <a:br>
              <a:rPr lang="en-US" sz="3200" b="1" u="sng" dirty="0">
                <a:solidFill>
                  <a:srgbClr val="1F497D"/>
                </a:solidFill>
                <a:cs typeface="Calibri"/>
              </a:rPr>
            </a:br>
            <a:r>
              <a:rPr lang="en-US" sz="3200" b="1" u="sng" dirty="0">
                <a:solidFill>
                  <a:srgbClr val="1F497D"/>
                </a:solidFill>
                <a:cs typeface="Calibri"/>
              </a:rPr>
              <a:t>Vermillion Parish School Board</a:t>
            </a:r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  </a:t>
            </a:r>
            <a:endParaRPr lang="en-US" sz="3200" b="1" u="sng" dirty="0">
              <a:solidFill>
                <a:srgbClr val="1F497D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724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0668"/>
            <a:ext cx="1572426" cy="113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5553" y="1670870"/>
            <a:ext cx="10753343" cy="716794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6.4  F</a:t>
            </a:r>
            <a:r>
              <a:rPr lang="en-US" sz="3200" b="1" u="sng" dirty="0">
                <a:solidFill>
                  <a:srgbClr val="1F497D"/>
                </a:solidFill>
                <a:cs typeface="Calibri"/>
              </a:rPr>
              <a:t>Y 24 Grant Carryover Funds</a:t>
            </a:r>
          </a:p>
        </p:txBody>
      </p:sp>
    </p:spTree>
    <p:extLst>
      <p:ext uri="{BB962C8B-B14F-4D97-AF65-F5344CB8AC3E}">
        <p14:creationId xmlns:p14="http://schemas.microsoft.com/office/powerpoint/2010/main" val="3181767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</a:rPr>
              <a:t>2.0  Pledge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l="25641" t="51580" r="54808" b="24568"/>
          <a:stretch/>
        </p:blipFill>
        <p:spPr bwMode="auto">
          <a:xfrm>
            <a:off x="2502331" y="1929384"/>
            <a:ext cx="7159753" cy="4700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8494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2" y="1059251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0993" y="1059252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6.5  Additional New Business</a:t>
            </a:r>
            <a:endParaRPr lang="en-US" sz="3200" u="sng" dirty="0"/>
          </a:p>
        </p:txBody>
      </p:sp>
      <p:pic>
        <p:nvPicPr>
          <p:cNvPr id="12290" name="Picture 2" descr="30,000+ Free Brand New &amp; Brand Images -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35" y="1919355"/>
            <a:ext cx="5431409" cy="472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39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0668"/>
            <a:ext cx="1572426" cy="113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5553" y="1670870"/>
            <a:ext cx="10753343" cy="716794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6.5.1  LCSNS V</a:t>
            </a:r>
            <a:r>
              <a:rPr lang="en-US" sz="3200" b="1" u="sng" dirty="0">
                <a:solidFill>
                  <a:srgbClr val="1F497D"/>
                </a:solidFill>
                <a:cs typeface="Calibri"/>
              </a:rPr>
              <a:t>ice Chairman Position</a:t>
            </a:r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  </a:t>
            </a:r>
            <a:endParaRPr lang="en-US" sz="3200" b="1" u="sng" dirty="0">
              <a:solidFill>
                <a:srgbClr val="1F497D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514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3" y="1046006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082" y="1107724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6.6  Next Commission Meeting Date</a:t>
            </a:r>
            <a:endParaRPr lang="en-US" sz="32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55575" y="3033795"/>
            <a:ext cx="50241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Mark your calendars! </a:t>
            </a:r>
          </a:p>
          <a:p>
            <a:pPr algn="ctr"/>
            <a:r>
              <a:rPr lang="en-US" sz="3600" b="1" dirty="0">
                <a:solidFill>
                  <a:schemeClr val="tx2"/>
                </a:solidFill>
              </a:rPr>
              <a:t>The next Commission Meeting 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will be held on </a:t>
            </a:r>
          </a:p>
          <a:p>
            <a:pPr algn="ctr"/>
            <a:r>
              <a:rPr lang="en-US" sz="3600" b="1" dirty="0">
                <a:solidFill>
                  <a:schemeClr val="tx2"/>
                </a:solidFill>
              </a:rPr>
              <a:t>March 26, 2026.</a:t>
            </a:r>
          </a:p>
        </p:txBody>
      </p:sp>
      <p:sp>
        <p:nvSpPr>
          <p:cNvPr id="3" name="AutoShape 2" descr="September 2025 Vertical Calendar | Portra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September 2025 Vertical Calendar | Portra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27,600+ Red Check Mark Stock Photos, Pictures &amp; Royalty-Free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2" descr="December Calendar 2025 Cool Bright Winter Scen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December Calendar 2025 Cool Bright Winter Scen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March 2026 Calendar Printable PDF Template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March 2026 Calendar Printable PDF Template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6" descr="March 2026 Calendar Printable PDF Templates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8" descr="March 2026 Calendars - Free Printable &amp; Fillable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0" descr="March 2026 Calendars - Free Printable &amp; Fillable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1F3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  <a:hlinkClick r:id="rId3"/>
              </a:rPr>
              <a:t>  </a:t>
            </a:r>
            <a:r>
              <a:rPr kumimoji="0" lang="en-US" altLang="en-US" sz="3800" b="0" i="0" u="none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  <a:t> 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  <a:t>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F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hlinkClick r:id="rId3"/>
              </a:rPr>
              <a:t>irstPrintable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rgbClr val="1F1F1F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sng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  <a:hlinkClick r:id="rId4"/>
              </a:rPr>
              <a:t>  </a:t>
            </a:r>
            <a:r>
              <a:rPr kumimoji="0" lang="en-US" altLang="en-US" sz="1900" b="0" i="0" u="sng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  <a:t> </a:t>
            </a:r>
            <a:r>
              <a:rPr kumimoji="0" lang="en-US" altLang="en-US" sz="1000" b="0" i="0" u="sng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  <a:t>       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sng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  <a:t/>
            </a:r>
            <a:br>
              <a:rPr kumimoji="0" lang="en-US" altLang="en-US" sz="1000" b="0" i="0" u="sng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</a:br>
            <a:endParaRPr kumimoji="0" lang="en-US" altLang="en-US" sz="1000" b="0" i="0" u="sng" strike="noStrike" cap="none" normalizeH="0" baseline="0">
              <a:ln>
                <a:noFill/>
              </a:ln>
              <a:solidFill>
                <a:srgbClr val="1A0DAB"/>
              </a:solidFill>
              <a:effectLst/>
              <a:latin typeface="Roboto"/>
            </a:endParaRPr>
          </a:p>
        </p:txBody>
      </p:sp>
      <p:pic>
        <p:nvPicPr>
          <p:cNvPr id="5132" name="Picture 12" descr="https://encrypted-tbn2.gstatic.com/faviconV2?url=https://firstprintable.com&amp;client=VFE&amp;size=64&amp;type=FAVICON&amp;fallback_opts=TYPE,SIZE,URL&amp;nfrp=2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6198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13" descr="March 2026 Calendars - Free Printable &amp; Fillabl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27000" y="69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1F3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  <a:hlinkClick r:id="rId3"/>
              </a:rPr>
              <a:t>  </a:t>
            </a:r>
            <a:r>
              <a:rPr kumimoji="0" lang="en-US" altLang="en-US" sz="3800" b="0" i="0" u="none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  <a:t> 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  <a:t>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</a:rPr>
              <a:t>F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hlinkClick r:id="rId3"/>
              </a:rPr>
              <a:t>irstPrintable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rgbClr val="1F1F1F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sng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  <a:hlinkClick r:id="rId4"/>
              </a:rPr>
              <a:t>  </a:t>
            </a:r>
            <a:r>
              <a:rPr kumimoji="0" lang="en-US" altLang="en-US" sz="1900" b="0" i="0" u="sng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  <a:t> </a:t>
            </a:r>
            <a:r>
              <a:rPr kumimoji="0" lang="en-US" altLang="en-US" sz="1000" b="0" i="0" u="sng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  <a:t>       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sng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  <a:t/>
            </a:r>
            <a:br>
              <a:rPr kumimoji="0" lang="en-US" altLang="en-US" sz="1000" b="0" i="0" u="sng" strike="noStrike" cap="none" normalizeH="0" baseline="0">
                <a:ln>
                  <a:noFill/>
                </a:ln>
                <a:solidFill>
                  <a:srgbClr val="1A0DAB"/>
                </a:solidFill>
                <a:effectLst/>
                <a:latin typeface="Roboto"/>
              </a:rPr>
            </a:br>
            <a:endParaRPr kumimoji="0" lang="en-US" altLang="en-US" sz="1000" b="0" i="0" u="sng" strike="noStrike" cap="none" normalizeH="0" baseline="0">
              <a:ln>
                <a:noFill/>
              </a:ln>
              <a:solidFill>
                <a:srgbClr val="1A0DAB"/>
              </a:solidFill>
              <a:effectLst/>
              <a:latin typeface="Roboto"/>
            </a:endParaRPr>
          </a:p>
        </p:txBody>
      </p:sp>
      <p:pic>
        <p:nvPicPr>
          <p:cNvPr id="5135" name="Picture 15" descr="https://encrypted-tbn2.gstatic.com/faviconV2?url=https://firstprintable.com&amp;client=VFE&amp;size=64&amp;type=FAVICON&amp;fallback_opts=TYPE,SIZE,URL&amp;nfrp=2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-50958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16" descr="March 2026 Calendars - Free Printable &amp; Fillabl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79400" y="222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b="4606"/>
          <a:stretch/>
        </p:blipFill>
        <p:spPr>
          <a:xfrm>
            <a:off x="4892040" y="2009666"/>
            <a:ext cx="6929411" cy="4683742"/>
          </a:xfrm>
          <a:prstGeom prst="rect">
            <a:avLst/>
          </a:prstGeom>
        </p:spPr>
      </p:pic>
      <p:pic>
        <p:nvPicPr>
          <p:cNvPr id="27" name="Picture 10" descr="27,600+ Red Check Mark Stock Photos, Pictures &amp; Royalty-Fre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027" y="5495109"/>
            <a:ext cx="543660" cy="40100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875171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6" y="1106667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6121" y="1106668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7.0  Adjournment</a:t>
            </a:r>
            <a:endParaRPr lang="en-US" sz="32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461542" y="2733794"/>
            <a:ext cx="101873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F497D"/>
                </a:solidFill>
                <a:cs typeface="Calibri"/>
                <a:sym typeface="Calibri"/>
              </a:rPr>
              <a:t>Thank you so much for attending!!! </a:t>
            </a:r>
          </a:p>
          <a:p>
            <a:pPr algn="ctr"/>
            <a:r>
              <a:rPr lang="en-US" sz="4800" b="1" dirty="0">
                <a:solidFill>
                  <a:srgbClr val="1F497D"/>
                </a:solidFill>
                <a:cs typeface="Calibri"/>
                <a:sym typeface="Calibri"/>
              </a:rPr>
              <a:t>We look forward to seeing you at the next meeting!</a:t>
            </a:r>
            <a:endParaRPr lang="en-US" sz="4800" b="1" dirty="0">
              <a:solidFill>
                <a:schemeClr val="tx2"/>
              </a:solidFill>
            </a:endParaRPr>
          </a:p>
          <a:p>
            <a:pPr lvl="2"/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AutoShape 2" descr="92,300+ Thank You Stock Photo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Thank You Stock Photos, Images and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2" name="Picture 8" descr="Thank You Stock Photos, Images and Backgrounds for Free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6" y="4674133"/>
            <a:ext cx="3502974" cy="168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61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54" y="1059251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378001" y="1221056"/>
            <a:ext cx="11007305" cy="716794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3.0  Roll Call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37205" y="2374917"/>
            <a:ext cx="11221085" cy="3877986"/>
            <a:chOff x="874033" y="2426675"/>
            <a:chExt cx="11221085" cy="3877986"/>
          </a:xfrm>
        </p:grpSpPr>
        <p:sp>
          <p:nvSpPr>
            <p:cNvPr id="4" name="Rectangle 3"/>
            <p:cNvSpPr/>
            <p:nvPr/>
          </p:nvSpPr>
          <p:spPr>
            <a:xfrm>
              <a:off x="6006913" y="3290500"/>
              <a:ext cx="223138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006913" y="3290500"/>
              <a:ext cx="223138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06913" y="3290500"/>
              <a:ext cx="223138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74033" y="2426675"/>
              <a:ext cx="4891339" cy="3877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Director of GOHSEP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House Homeland Security Chair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Senate Homeland Security Chair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Superintendent of Louisiana State Police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LA Sheriff’s Association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LA Interchurch Conference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LDOE Superintendent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Commission on Law Enforcement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LA School Board Association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LA Assc. of School Superintendents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LA Assc. of Public Charter Schools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Chair of Nonpublic School Commission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30051" y="2426676"/>
              <a:ext cx="5865067" cy="3877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Director of an OHSEP (Rural Area)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Director of an OHSEP (Metro Area)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LA Association of Chiefs of Police Director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LA Chapter Emergency Number Association President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LA State Fire Marshall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LA Department of Health Secretary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Department of Children &amp; Family Services Secretary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Senate Education Committee Chair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House Education Committee Chair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LA Association of Educators Teacher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LA Teacher’s Federation Teacher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900" b="1" dirty="0">
                  <a:solidFill>
                    <a:schemeClr val="tx2"/>
                  </a:solidFill>
                </a:rPr>
                <a:t>Legislative Youth Advisory Council Rep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US" dirty="0"/>
            </a:p>
          </p:txBody>
        </p:sp>
      </p:grpSp>
      <p:pic>
        <p:nvPicPr>
          <p:cNvPr id="14" name="Picture 13" descr="Three wooden human figures stand together next to a tick in the box. The concept of elections and social technologies. Volunteers, parties, candidates, constituency electorates. Human rights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20000" r="21546" b="12500"/>
          <a:stretch/>
        </p:blipFill>
        <p:spPr bwMode="auto">
          <a:xfrm>
            <a:off x="7529131" y="956691"/>
            <a:ext cx="2099501" cy="14182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3961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4" y="1153384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1811" y="1153384"/>
            <a:ext cx="10753343" cy="716794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4.0  Adoption of Agenda</a:t>
            </a:r>
            <a:r>
              <a:rPr lang="en-US" sz="3200" b="1" dirty="0">
                <a:solidFill>
                  <a:srgbClr val="1F497D"/>
                </a:solidFill>
                <a:cs typeface="Calibri"/>
                <a:sym typeface="Calibri"/>
              </a:rPr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618227" y="1696675"/>
            <a:ext cx="77849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8975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1.0	CALL TO ORDER</a:t>
            </a:r>
          </a:p>
          <a:p>
            <a:pPr defTabSz="688975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2.0	PLEDGE</a:t>
            </a:r>
          </a:p>
          <a:p>
            <a:pPr defTabSz="688975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3.0	ROLL CALL </a:t>
            </a:r>
          </a:p>
          <a:p>
            <a:pPr defTabSz="688975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4.0	ADOPTION OF AGENDA </a:t>
            </a:r>
          </a:p>
          <a:p>
            <a:pPr defTabSz="688975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5.0	OLD BUSINESS </a:t>
            </a:r>
          </a:p>
          <a:p>
            <a:pPr marL="685800">
              <a:tabLst>
                <a:tab pos="1257300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5.1	APPROVAL OF SEPTEMBER 2025 MEETING MINUTES </a:t>
            </a:r>
          </a:p>
          <a:p>
            <a:pPr lvl="0" defTabSz="688975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6.0	NEW BUSINESS </a:t>
            </a:r>
          </a:p>
          <a:p>
            <a:pPr marL="685800">
              <a:tabLst>
                <a:tab pos="1257300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6.1	UPDATES FROM LCSS </a:t>
            </a:r>
          </a:p>
          <a:p>
            <a:pPr marL="685800">
              <a:tabLst>
                <a:tab pos="1257300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6.2	UPDATES FROM LA STATE POLICE &amp; FUSION CENTER</a:t>
            </a:r>
          </a:p>
          <a:p>
            <a:pPr marL="685800">
              <a:tabLst>
                <a:tab pos="1257300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6.3 	GUEST SPEAKER MR. BROOKS DAVID, DISTRICT SAFETY 	OFFICER FOR VERMILLION PARISH SCHOOL BOARD</a:t>
            </a:r>
          </a:p>
          <a:p>
            <a:pPr marL="685800">
              <a:tabLst>
                <a:tab pos="1257300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6.4	CONSIDERATION OF FY 24 GRANT CARRYOVER FUNDS FOR </a:t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	FY26 GRANT APPLICANTS</a:t>
            </a:r>
          </a:p>
          <a:p>
            <a:pPr marL="685800">
              <a:tabLst>
                <a:tab pos="1257300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6.5	ADDITIONAL NEW BUSINESS</a:t>
            </a:r>
          </a:p>
          <a:p>
            <a:pPr marL="685800">
              <a:tabLst>
                <a:tab pos="1257300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	6.5.1 	LCSNS VICE CHAIRMAN POSITION - OPEN	</a:t>
            </a:r>
          </a:p>
          <a:p>
            <a:pPr marL="685800">
              <a:tabLst>
                <a:tab pos="1257300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6.6	NEXT COMMISSION MEETING DATE </a:t>
            </a:r>
          </a:p>
          <a:p>
            <a:pPr defTabSz="688975">
              <a:tabLst>
                <a:tab pos="688975" algn="l"/>
                <a:tab pos="1431925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7.0	ADJOURNMENT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10242" name="Picture 2" descr="95,500+ Meeting Agenda Stock Photos, Pictures &amp; Royalty-Free Images -  iStock | Meeting, Business meeting, Age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09" y="1239086"/>
            <a:ext cx="2759524" cy="190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062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0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1811" y="1153384"/>
            <a:ext cx="10753343" cy="716794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5.0  Old Business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741810" y="2099655"/>
            <a:ext cx="1075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tabLst>
                <a:tab pos="1600200" algn="l"/>
              </a:tabLst>
              <a:defRPr/>
            </a:pPr>
            <a:r>
              <a:rPr lang="en-US" sz="2400" b="1" dirty="0">
                <a:solidFill>
                  <a:srgbClr val="1F497D"/>
                </a:solidFill>
                <a:cs typeface="Calibri"/>
                <a:sym typeface="Calibri"/>
              </a:rPr>
              <a:t>5.1 	Approval of September 2025 Meeting Minutes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1763" t="23554" r="79648" b="53786"/>
          <a:stretch/>
        </p:blipFill>
        <p:spPr bwMode="auto">
          <a:xfrm>
            <a:off x="2865949" y="2790797"/>
            <a:ext cx="6281928" cy="3710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2989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4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593263" y="1285853"/>
            <a:ext cx="11050438" cy="716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rgbClr val="1C437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6.0  New Business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632624" y="2551837"/>
            <a:ext cx="97566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>
              <a:tabLst>
                <a:tab pos="1257300" algn="l"/>
              </a:tabLs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6.1	UPDATES FROM LCSS </a:t>
            </a:r>
          </a:p>
          <a:p>
            <a:pPr marL="685800">
              <a:tabLst>
                <a:tab pos="1257300" algn="l"/>
              </a:tabLs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6.2	UPDATES FROM LA STATE POLICE &amp; FUSION CENTER</a:t>
            </a:r>
          </a:p>
          <a:p>
            <a:pPr marL="685800">
              <a:tabLst>
                <a:tab pos="1257300" algn="l"/>
              </a:tabLs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6.3 	GUEST SPEAKER MR. BROOKS DAVID, DISTRICT SAFETY 	OFFICER 	FOR VERMILLION PARISH SCHOOL BOARD</a:t>
            </a:r>
          </a:p>
          <a:p>
            <a:pPr marL="685800">
              <a:tabLst>
                <a:tab pos="1257300" algn="l"/>
              </a:tabLs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6.4	CONSIDERATION OF FY 24 GRANT CARRYOVER FUNDS FOR </a:t>
            </a:r>
            <a:br>
              <a:rPr lang="en-US" sz="24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FY 26 GRANT APPLICANTS</a:t>
            </a:r>
          </a:p>
          <a:p>
            <a:pPr marL="685800">
              <a:tabLst>
                <a:tab pos="1257300" algn="l"/>
              </a:tabLs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6.5	ADDITIONAL NEW BUSINESS</a:t>
            </a:r>
          </a:p>
          <a:p>
            <a:pPr marL="685800">
              <a:tabLst>
                <a:tab pos="1257300" algn="l"/>
              </a:tabLs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6.5.1 LCSNS VICE CHAIRMAN POSITION - OPEN</a:t>
            </a:r>
          </a:p>
          <a:p>
            <a:pPr marL="685800">
              <a:tabLst>
                <a:tab pos="1257300" algn="l"/>
              </a:tabLs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6.6	NEXT COMMISSION MEETING DATE </a:t>
            </a:r>
          </a:p>
        </p:txBody>
      </p:sp>
    </p:spTree>
    <p:extLst>
      <p:ext uri="{BB962C8B-B14F-4D97-AF65-F5344CB8AC3E}">
        <p14:creationId xmlns:p14="http://schemas.microsoft.com/office/powerpoint/2010/main" val="2809364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059251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6.1  Updates from LCSS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2892" y="2168849"/>
            <a:ext cx="87911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A.  Director of LCSS</a:t>
            </a:r>
            <a:endParaRPr lang="en-US" sz="2000" b="1" dirty="0">
              <a:solidFill>
                <a:srgbClr val="1F497D"/>
              </a:solidFill>
            </a:endParaRPr>
          </a:p>
          <a:p>
            <a:r>
              <a:rPr lang="en-US" sz="1500" dirty="0">
                <a:solidFill>
                  <a:srgbClr val="002060"/>
                </a:solidFill>
              </a:rPr>
              <a:t>Operational Calendar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3 DEC: Website Redesign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7-9 DEC: LA Association of School Superintendents Conference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9 DEC: K-12 School Safety Task 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20 DEC – 5 JAN: State Liberal Leave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2 JAN 2026: St. Michael Active Shooter Drill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22 JAN 2026: LA DOE School Safety Workgroup</a:t>
            </a:r>
          </a:p>
          <a:p>
            <a:endParaRPr lang="en-US" sz="1500" dirty="0">
              <a:solidFill>
                <a:srgbClr val="002060"/>
              </a:solidFill>
            </a:endParaRPr>
          </a:p>
          <a:p>
            <a:r>
              <a:rPr lang="en-US" sz="1500" dirty="0">
                <a:solidFill>
                  <a:srgbClr val="002060"/>
                </a:solidFill>
              </a:rPr>
              <a:t>Focus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LCSS Website revisions (3 DEC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2025 LCSS Survey Questions (new data call)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RAVE/Panic button, ANON reporting, OUTREACH Roll Out (Threat Assessment)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FY 26 Grant distribution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Emergency Operations Plans and Physical Site Security Assessments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Bleed kit final distribution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Close out FY 24 Grants and FY 25 Grants (Dec 31</a:t>
            </a:r>
            <a:r>
              <a:rPr lang="en-US" sz="1600" dirty="0">
                <a:solidFill>
                  <a:srgbClr val="002060"/>
                </a:solidFill>
              </a:rPr>
              <a:t>)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6146" name="Picture 2" descr="Whats New. Communication, business and knowledge concept. Wooden table Whats New. Communication, business and knowledge concept. Wooden table. update stock pictures, royalty-free photos &amp;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55" y="1128446"/>
            <a:ext cx="2989961" cy="194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253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7" y="1059252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082" y="1098170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6.1  Updates from LCSS 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082" y="2369851"/>
            <a:ext cx="986868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B.  FY 24 Grant Update</a:t>
            </a:r>
            <a:endParaRPr lang="en-US" sz="2000" b="1" dirty="0">
              <a:solidFill>
                <a:srgbClr val="1F497D"/>
              </a:solidFill>
            </a:endParaRPr>
          </a:p>
          <a:p>
            <a:pPr lvl="0">
              <a:defRPr/>
            </a:pPr>
            <a:endParaRPr lang="en-US" sz="2000" b="1" dirty="0">
              <a:solidFill>
                <a:srgbClr val="1F497D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F497D"/>
                </a:solidFill>
              </a:rPr>
              <a:t>Current Allocations: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 smtClean="0">
                <a:solidFill>
                  <a:srgbClr val="1F497D"/>
                </a:solidFill>
              </a:rPr>
              <a:t>Invoiced/Paid</a:t>
            </a:r>
            <a:r>
              <a:rPr lang="en-US" sz="2000" b="1" dirty="0">
                <a:solidFill>
                  <a:srgbClr val="1F497D"/>
                </a:solidFill>
              </a:rPr>
              <a:t>: $4,667,104.58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Advanced Payment Request: $1,683,323.72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$332,895.42 / $5,000,000 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endParaRPr lang="en-US" sz="2000" b="1" dirty="0">
              <a:solidFill>
                <a:srgbClr val="1F497D"/>
              </a:solidFill>
            </a:endParaRPr>
          </a:p>
        </p:txBody>
      </p:sp>
      <p:pic>
        <p:nvPicPr>
          <p:cNvPr id="7172" name="Picture 4" descr="Burlap with dollar banknotes on gray background. Bribe or bonus concep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82" y="4224205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99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 descr="https://lh3.googleusercontent.com/W9KAPTJ78izS_4TFWMAZSJ-FRG1brYt1ksAxinAf-I6MNN8_PYD5zG4OoaVlrFXrTDE3ZaRGPPxAEjvgEAjQInN3U9VlXlPc3fWxKoCMi4CJ1ZBdeLpWScBzsb9YxGett0hjB_7gYMmi0L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4" y="1098169"/>
            <a:ext cx="1523262" cy="1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2082" y="1098170"/>
            <a:ext cx="10972800" cy="1040403"/>
          </a:xfrm>
        </p:spPr>
        <p:txBody>
          <a:bodyPr>
            <a:noAutofit/>
          </a:bodyPr>
          <a:lstStyle/>
          <a:p>
            <a:r>
              <a:rPr lang="en-US" sz="3200" b="1" u="sng" dirty="0">
                <a:solidFill>
                  <a:srgbClr val="1F497D"/>
                </a:solidFill>
                <a:cs typeface="Calibri"/>
                <a:sym typeface="Calibri"/>
              </a:rPr>
              <a:t>6.1  Updates from LCSS </a:t>
            </a:r>
            <a:endParaRPr lang="en-US" sz="3200" b="1" u="sng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0241" y="2447945"/>
            <a:ext cx="10753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1F497D"/>
                </a:solidFill>
                <a:cs typeface="Calibri"/>
                <a:sym typeface="Calibri"/>
              </a:rPr>
              <a:t>C.  FY 25 Grant Update </a:t>
            </a:r>
            <a:endParaRPr lang="en-US" sz="2000" b="1" dirty="0">
              <a:solidFill>
                <a:srgbClr val="1F497D"/>
              </a:solidFill>
            </a:endParaRP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000" b="1" dirty="0">
              <a:solidFill>
                <a:srgbClr val="1F497D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F497D"/>
                </a:solidFill>
              </a:rPr>
              <a:t>Current Allocations: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 smtClean="0">
                <a:solidFill>
                  <a:srgbClr val="1F497D"/>
                </a:solidFill>
              </a:rPr>
              <a:t>Invoiced/Paid</a:t>
            </a:r>
            <a:r>
              <a:rPr lang="en-US" sz="2000" b="1" dirty="0">
                <a:solidFill>
                  <a:srgbClr val="1F497D"/>
                </a:solidFill>
              </a:rPr>
              <a:t>: $3,013,627.20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Advanced Payment Request: $253,358.43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1F497D"/>
                </a:solidFill>
              </a:rPr>
              <a:t>$1,986,640.23 / $5,000,267.43 </a:t>
            </a:r>
          </a:p>
          <a:p>
            <a:pPr lvl="2">
              <a:defRPr/>
            </a:pPr>
            <a:endParaRPr lang="en-US" sz="2000" b="1" dirty="0">
              <a:solidFill>
                <a:srgbClr val="1F497D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F497D"/>
                </a:solidFill>
              </a:rPr>
              <a:t>Project End Date:  December 31, 2025</a:t>
            </a:r>
          </a:p>
        </p:txBody>
      </p:sp>
      <p:pic>
        <p:nvPicPr>
          <p:cNvPr id="8194" name="Picture 2" descr="flying money american one hundred dollar bills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732" y="4167267"/>
            <a:ext cx="34861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14446"/>
      </p:ext>
    </p:extLst>
  </p:cSld>
  <p:clrMapOvr>
    <a:masterClrMapping/>
  </p:clrMapOvr>
</p:sld>
</file>

<file path=ppt/theme/theme1.xml><?xml version="1.0" encoding="utf-8"?>
<a:theme xmlns:a="http://schemas.openxmlformats.org/drawingml/2006/main" name="New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Logo" id="{89507FD2-E389-4F66-84D9-80B567B5407F}" vid="{1A099D12-D619-4529-9747-79B782F734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14696</TotalTime>
  <Words>988</Words>
  <Application>Microsoft Office PowerPoint</Application>
  <PresentationFormat>Widescreen</PresentationFormat>
  <Paragraphs>224</Paragraphs>
  <Slides>23</Slides>
  <Notes>7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Google Sans</vt:lpstr>
      <vt:lpstr>Roboto</vt:lpstr>
      <vt:lpstr>Times New Roman</vt:lpstr>
      <vt:lpstr>Wingdings</vt:lpstr>
      <vt:lpstr>New Logo</vt:lpstr>
      <vt:lpstr>Packager Shell Object</vt:lpstr>
      <vt:lpstr>Louisiana Commission on  School and Nonprofit Security</vt:lpstr>
      <vt:lpstr>2.0  Pledge </vt:lpstr>
      <vt:lpstr>3.0  Roll Call </vt:lpstr>
      <vt:lpstr>4.0  Adoption of Agenda  </vt:lpstr>
      <vt:lpstr>5.0  Old Business </vt:lpstr>
      <vt:lpstr>PowerPoint Presentation</vt:lpstr>
      <vt:lpstr>6.1  Updates from LCSS   </vt:lpstr>
      <vt:lpstr>6.1  Updates from LCSS </vt:lpstr>
      <vt:lpstr>6.1  Updates from LCSS </vt:lpstr>
      <vt:lpstr>LCSS Grant Funds at Work</vt:lpstr>
      <vt:lpstr>LCSS Grant Funds at Work (cont.)</vt:lpstr>
      <vt:lpstr>6.1  Updates from LCSS </vt:lpstr>
      <vt:lpstr>6.1 Updates from LCSS </vt:lpstr>
      <vt:lpstr>6.1 Updates from LCSS </vt:lpstr>
      <vt:lpstr> F. Stop-the-Bleed Initiative  </vt:lpstr>
      <vt:lpstr>6.2  Updates From LA State Police &amp; Fusion Center</vt:lpstr>
      <vt:lpstr>LSP Louisiana School Safety Initiative </vt:lpstr>
      <vt:lpstr>6.3 Mr. Brooks David, District Safety Officer for  Vermillion Parish School Board  </vt:lpstr>
      <vt:lpstr>6.4  FY 24 Grant Carryover Funds</vt:lpstr>
      <vt:lpstr>6.5  Additional New Business</vt:lpstr>
      <vt:lpstr>6.5.1  LCSNS Vice Chairman Position  </vt:lpstr>
      <vt:lpstr>6.6  Next Commission Meeting Date</vt:lpstr>
      <vt:lpstr>7.0  Adjournment</vt:lpstr>
    </vt:vector>
  </TitlesOfParts>
  <Company>State of Louisiana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Louisiana Commission on  School and Nonprofit Security</dc:title>
  <dc:creator>Robbie Martin</dc:creator>
  <cp:lastModifiedBy>Melissa Murphy</cp:lastModifiedBy>
  <cp:revision>204</cp:revision>
  <cp:lastPrinted>2025-12-01T15:37:20Z</cp:lastPrinted>
  <dcterms:created xsi:type="dcterms:W3CDTF">2024-04-10T19:55:47Z</dcterms:created>
  <dcterms:modified xsi:type="dcterms:W3CDTF">2025-12-15T15:25:10Z</dcterms:modified>
</cp:coreProperties>
</file>